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sldIdLst>
    <p:sldId id="596" r:id="rId5"/>
    <p:sldId id="598" r:id="rId6"/>
    <p:sldId id="601" r:id="rId7"/>
    <p:sldId id="603" r:id="rId8"/>
    <p:sldId id="604" r:id="rId9"/>
    <p:sldId id="605" r:id="rId10"/>
    <p:sldId id="606" r:id="rId11"/>
    <p:sldId id="642" r:id="rId12"/>
    <p:sldId id="643" r:id="rId13"/>
    <p:sldId id="644" r:id="rId14"/>
    <p:sldId id="645" r:id="rId15"/>
    <p:sldId id="646" r:id="rId16"/>
    <p:sldId id="647" r:id="rId17"/>
    <p:sldId id="648" r:id="rId18"/>
    <p:sldId id="649" r:id="rId19"/>
    <p:sldId id="655" r:id="rId20"/>
    <p:sldId id="654" r:id="rId21"/>
    <p:sldId id="650" r:id="rId22"/>
    <p:sldId id="651" r:id="rId23"/>
    <p:sldId id="652" r:id="rId24"/>
    <p:sldId id="653" r:id="rId25"/>
  </p:sldIdLst>
  <p:sldSz cx="9144000" cy="6858000" type="screen4x3"/>
  <p:notesSz cx="6858000" cy="9144000"/>
  <p:custDataLst>
    <p:tags r:id="rId29"/>
  </p:custDataLst>
  <p:defaultTextStyle>
    <a:defPPr>
      <a:defRPr lang="zh-CN"/>
    </a:defPPr>
    <a:lvl1pPr marL="0" lvl="0"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92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66"/>
    <a:srgbClr val="CCFFCC"/>
    <a:srgbClr val="FFFF66"/>
    <a:srgbClr val="FFCCCC"/>
    <a:srgbClr val="CCECFF"/>
    <a:srgbClr val="CCCCFF"/>
    <a:srgbClr val="FFFF9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17"/>
    <p:restoredTop sz="94682"/>
  </p:normalViewPr>
  <p:slideViewPr>
    <p:cSldViewPr showGuides="1">
      <p:cViewPr varScale="1">
        <p:scale>
          <a:sx n="76" d="100"/>
          <a:sy n="76" d="100"/>
        </p:scale>
        <p:origin x="-336" y="-84"/>
      </p:cViewPr>
      <p:guideLst>
        <p:guide orient="horz" pos="2160"/>
        <p:guide pos="2927"/>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9" Type="http://schemas.openxmlformats.org/officeDocument/2006/relationships/tags" Target="tags/tag9.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5122" name="组合 4097"/>
          <p:cNvGrpSpPr/>
          <p:nvPr/>
        </p:nvGrpSpPr>
        <p:grpSpPr>
          <a:xfrm>
            <a:off x="0" y="2438400"/>
            <a:ext cx="9009063" cy="1052513"/>
            <a:chOff x="0" y="1536"/>
            <a:chExt cx="5675" cy="663"/>
          </a:xfrm>
        </p:grpSpPr>
        <p:grpSp>
          <p:nvGrpSpPr>
            <p:cNvPr id="5123" name="组合 4098"/>
            <p:cNvGrpSpPr/>
            <p:nvPr/>
          </p:nvGrpSpPr>
          <p:grpSpPr>
            <a:xfrm>
              <a:off x="183" y="1604"/>
              <a:ext cx="448" cy="299"/>
              <a:chOff x="720" y="336"/>
              <a:chExt cx="624" cy="432"/>
            </a:xfrm>
          </p:grpSpPr>
          <p:sp>
            <p:nvSpPr>
              <p:cNvPr id="5124" name="矩形 4099"/>
              <p:cNvSpPr/>
              <p:nvPr/>
            </p:nvSpPr>
            <p:spPr>
              <a:xfrm>
                <a:off x="720" y="336"/>
                <a:ext cx="384" cy="432"/>
              </a:xfrm>
              <a:prstGeom prst="rect">
                <a:avLst/>
              </a:prstGeom>
              <a:solidFill>
                <a:schemeClr val="folHlink"/>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5" name="矩形 4100"/>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grpSp>
          <p:nvGrpSpPr>
            <p:cNvPr id="5126" name="组合 4101"/>
            <p:cNvGrpSpPr/>
            <p:nvPr/>
          </p:nvGrpSpPr>
          <p:grpSpPr>
            <a:xfrm>
              <a:off x="261" y="1870"/>
              <a:ext cx="465" cy="299"/>
              <a:chOff x="912" y="2640"/>
              <a:chExt cx="672" cy="432"/>
            </a:xfrm>
          </p:grpSpPr>
          <p:sp>
            <p:nvSpPr>
              <p:cNvPr id="5127" name="矩形 4102"/>
              <p:cNvSpPr/>
              <p:nvPr/>
            </p:nvSpPr>
            <p:spPr>
              <a:xfrm>
                <a:off x="912" y="2640"/>
                <a:ext cx="384" cy="432"/>
              </a:xfrm>
              <a:prstGeom prst="rect">
                <a:avLst/>
              </a:prstGeom>
              <a:solidFill>
                <a:schemeClr val="accent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8" name="矩形 4103"/>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5129" name="矩形 4104"/>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0" name="矩形 4105"/>
            <p:cNvSpPr/>
            <p:nvPr/>
          </p:nvSpPr>
          <p:spPr>
            <a:xfrm>
              <a:off x="400" y="1536"/>
              <a:ext cx="20" cy="663"/>
            </a:xfrm>
            <a:prstGeom prst="rect">
              <a:avLst/>
            </a:prstGeom>
            <a:solidFill>
              <a:schemeClr val="bg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1" name="矩形 4106"/>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4108" name="标题 4107"/>
          <p:cNvSpPr>
            <a:spLocks noGrp="1"/>
          </p:cNvSpPr>
          <p:nvPr>
            <p:ph type="ctrTitle"/>
          </p:nvPr>
        </p:nvSpPr>
        <p:spPr>
          <a:xfrm>
            <a:off x="990600" y="1828800"/>
            <a:ext cx="7772400" cy="1143000"/>
          </a:xfrm>
          <a:prstGeom prst="rect">
            <a:avLst/>
          </a:prstGeom>
          <a:noFill/>
          <a:ln w="9525">
            <a:noFill/>
          </a:ln>
        </p:spPr>
        <p:txBody>
          <a:bodyPr anchor="b"/>
          <a:lstStyle>
            <a:lvl1pPr lvl="0">
              <a:defRPr/>
            </a:lvl1pPr>
          </a:lstStyle>
          <a:p>
            <a:pPr lvl="0" fontAlgn="base"/>
            <a:r>
              <a:rPr lang="zh-CN" altLang="en-US" strike="noStrike" noProof="1" dirty="0"/>
              <a:t>单击此处编辑母版标题样式</a:t>
            </a:r>
            <a:endParaRPr lang="zh-CN" altLang="en-US" strike="noStrike" noProof="1" dirty="0"/>
          </a:p>
        </p:txBody>
      </p:sp>
      <p:sp>
        <p:nvSpPr>
          <p:cNvPr id="4109" name="副标题 4108"/>
          <p:cNvSpPr>
            <a:spLocks noGrp="1"/>
          </p:cNvSpPr>
          <p:nvPr>
            <p:ph type="subTitle" idx="1"/>
          </p:nvPr>
        </p:nvSpPr>
        <p:spPr>
          <a:xfrm>
            <a:off x="1371600" y="38862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fontAlgn="base"/>
            <a:r>
              <a:rPr lang="zh-CN" altLang="en-US" strike="noStrike" noProof="1" dirty="0"/>
              <a:t>单击此处编辑母版副标题样式</a:t>
            </a:r>
            <a:endParaRPr lang="zh-CN" altLang="en-US" strike="noStrike" noProof="1" dirty="0"/>
          </a:p>
        </p:txBody>
      </p:sp>
      <p:sp>
        <p:nvSpPr>
          <p:cNvPr id="4110" name="日期占位符 4109"/>
          <p:cNvSpPr>
            <a:spLocks noGrp="1"/>
          </p:cNvSpPr>
          <p:nvPr>
            <p:ph type="dt" sz="half" idx="2"/>
          </p:nvPr>
        </p:nvSpPr>
        <p:spPr>
          <a:xfrm>
            <a:off x="990600" y="6248400"/>
            <a:ext cx="1905000" cy="457200"/>
          </a:xfrm>
          <a:prstGeom prst="rect">
            <a:avLst/>
          </a:prstGeom>
          <a:noFill/>
          <a:ln w="9525">
            <a:noFill/>
          </a:ln>
        </p:spPr>
        <p:txBody>
          <a:bodyPr anchor="b"/>
          <a:lstStyle>
            <a:lvl1pPr>
              <a:defRPr sz="1400">
                <a:solidFill>
                  <a:schemeClr val="bg2"/>
                </a:solidFill>
                <a:latin typeface="Tahoma" panose="020B0604030504040204" pitchFamily="34" charset="0"/>
              </a:defRPr>
            </a:lvl1pPr>
          </a:lstStyle>
          <a:p>
            <a:pPr fontAlgn="base"/>
            <a:endParaRPr lang="zh-CN" altLang="en-US" strike="noStrike" noProof="1" dirty="0">
              <a:latin typeface="Times New Roman" panose="02020603050405020304" pitchFamily="18" charset="0"/>
            </a:endParaRPr>
          </a:p>
        </p:txBody>
      </p:sp>
      <p:sp>
        <p:nvSpPr>
          <p:cNvPr id="4111" name="页脚占位符 4110"/>
          <p:cNvSpPr>
            <a:spLocks noGrp="1"/>
          </p:cNvSpPr>
          <p:nvPr>
            <p:ph type="ftr" sz="quarter" idx="3"/>
          </p:nvPr>
        </p:nvSpPr>
        <p:spPr>
          <a:xfrm>
            <a:off x="3429000" y="6248400"/>
            <a:ext cx="2895600" cy="457200"/>
          </a:xfrm>
          <a:prstGeom prst="rect">
            <a:avLst/>
          </a:prstGeom>
          <a:noFill/>
          <a:ln w="9525">
            <a:noFill/>
          </a:ln>
        </p:spPr>
        <p:txBody>
          <a:bodyPr anchor="b"/>
          <a:lstStyle>
            <a:lvl1pPr algn="ctr">
              <a:defRPr sz="1400">
                <a:solidFill>
                  <a:schemeClr val="bg2"/>
                </a:solidFill>
                <a:latin typeface="Tahoma" panose="020B0604030504040204" pitchFamily="34" charset="0"/>
              </a:defRPr>
            </a:lvl1pPr>
          </a:lstStyle>
          <a:p>
            <a:pPr fontAlgn="base"/>
            <a:endParaRPr lang="zh-CN" altLang="en-US" strike="noStrike" noProof="1" dirty="0"/>
          </a:p>
        </p:txBody>
      </p:sp>
      <p:sp>
        <p:nvSpPr>
          <p:cNvPr id="4112" name="灯片编号占位符 4111"/>
          <p:cNvSpPr>
            <a:spLocks noGrp="1"/>
          </p:cNvSpPr>
          <p:nvPr>
            <p:ph type="sldNum" sz="quarter" idx="4"/>
          </p:nvPr>
        </p:nvSpPr>
        <p:spPr>
          <a:xfrm>
            <a:off x="6858000" y="6248400"/>
            <a:ext cx="1905000" cy="457200"/>
          </a:xfrm>
          <a:prstGeom prst="rect">
            <a:avLst/>
          </a:prstGeom>
          <a:noFill/>
          <a:ln w="9525">
            <a:noFill/>
          </a:ln>
        </p:spPr>
        <p:txBody>
          <a:bodyPr anchor="b"/>
          <a:lstStyle>
            <a:lvl1pPr algn="r">
              <a:defRPr sz="1400">
                <a:solidFill>
                  <a:schemeClr val="bg2"/>
                </a:solidFill>
                <a:latin typeface="Tahoma" panose="020B0604030504040204" pitchFamily="34" charset="0"/>
              </a:defRPr>
            </a:lvl1pPr>
          </a:lstStyle>
          <a:p>
            <a:pPr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617538"/>
            <a:ext cx="1951038" cy="55149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150938" y="617538"/>
            <a:ext cx="5740009" cy="55149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1"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5122" name="组合 4097"/>
          <p:cNvGrpSpPr/>
          <p:nvPr/>
        </p:nvGrpSpPr>
        <p:grpSpPr>
          <a:xfrm>
            <a:off x="0" y="2438400"/>
            <a:ext cx="9009063" cy="1052513"/>
            <a:chOff x="0" y="1536"/>
            <a:chExt cx="5675" cy="663"/>
          </a:xfrm>
        </p:grpSpPr>
        <p:grpSp>
          <p:nvGrpSpPr>
            <p:cNvPr id="5123" name="组合 4098"/>
            <p:cNvGrpSpPr/>
            <p:nvPr/>
          </p:nvGrpSpPr>
          <p:grpSpPr>
            <a:xfrm>
              <a:off x="183" y="1604"/>
              <a:ext cx="448" cy="299"/>
              <a:chOff x="720" y="336"/>
              <a:chExt cx="624" cy="432"/>
            </a:xfrm>
          </p:grpSpPr>
          <p:sp>
            <p:nvSpPr>
              <p:cNvPr id="5124" name="矩形 4099"/>
              <p:cNvSpPr/>
              <p:nvPr/>
            </p:nvSpPr>
            <p:spPr>
              <a:xfrm>
                <a:off x="720" y="336"/>
                <a:ext cx="384" cy="432"/>
              </a:xfrm>
              <a:prstGeom prst="rect">
                <a:avLst/>
              </a:prstGeom>
              <a:solidFill>
                <a:schemeClr val="folHlink"/>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5" name="矩形 4100"/>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grpSp>
          <p:nvGrpSpPr>
            <p:cNvPr id="5126" name="组合 4101"/>
            <p:cNvGrpSpPr/>
            <p:nvPr/>
          </p:nvGrpSpPr>
          <p:grpSpPr>
            <a:xfrm>
              <a:off x="261" y="1870"/>
              <a:ext cx="465" cy="299"/>
              <a:chOff x="912" y="2640"/>
              <a:chExt cx="672" cy="432"/>
            </a:xfrm>
          </p:grpSpPr>
          <p:sp>
            <p:nvSpPr>
              <p:cNvPr id="5127" name="矩形 4102"/>
              <p:cNvSpPr/>
              <p:nvPr/>
            </p:nvSpPr>
            <p:spPr>
              <a:xfrm>
                <a:off x="912" y="2640"/>
                <a:ext cx="384" cy="432"/>
              </a:xfrm>
              <a:prstGeom prst="rect">
                <a:avLst/>
              </a:prstGeom>
              <a:solidFill>
                <a:schemeClr val="accent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8" name="矩形 4103"/>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5129" name="矩形 4104"/>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0" name="矩形 4105"/>
            <p:cNvSpPr/>
            <p:nvPr/>
          </p:nvSpPr>
          <p:spPr>
            <a:xfrm>
              <a:off x="400" y="1536"/>
              <a:ext cx="20" cy="663"/>
            </a:xfrm>
            <a:prstGeom prst="rect">
              <a:avLst/>
            </a:prstGeom>
            <a:solidFill>
              <a:schemeClr val="bg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1" name="矩形 4106"/>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4108" name="标题 4107"/>
          <p:cNvSpPr>
            <a:spLocks noGrp="1"/>
          </p:cNvSpPr>
          <p:nvPr>
            <p:ph type="ctrTitle"/>
          </p:nvPr>
        </p:nvSpPr>
        <p:spPr>
          <a:xfrm>
            <a:off x="990600" y="1828800"/>
            <a:ext cx="7772400" cy="1143000"/>
          </a:xfrm>
          <a:prstGeom prst="rect">
            <a:avLst/>
          </a:prstGeom>
          <a:noFill/>
          <a:ln w="9525">
            <a:noFill/>
          </a:ln>
        </p:spPr>
        <p:txBody>
          <a:bodyPr anchor="b"/>
          <a:lstStyle>
            <a:lvl1pPr lvl="0">
              <a:defRPr/>
            </a:lvl1pPr>
          </a:lstStyle>
          <a:p>
            <a:pPr lvl="0" fontAlgn="base"/>
            <a:r>
              <a:rPr lang="zh-CN" altLang="en-US" strike="noStrike" noProof="1" dirty="0"/>
              <a:t>单击此处编辑母版标题样式</a:t>
            </a:r>
            <a:endParaRPr lang="zh-CN" altLang="en-US" strike="noStrike" noProof="1" dirty="0"/>
          </a:p>
        </p:txBody>
      </p:sp>
      <p:sp>
        <p:nvSpPr>
          <p:cNvPr id="4109" name="副标题 4108"/>
          <p:cNvSpPr>
            <a:spLocks noGrp="1"/>
          </p:cNvSpPr>
          <p:nvPr>
            <p:ph type="subTitle" idx="1"/>
          </p:nvPr>
        </p:nvSpPr>
        <p:spPr>
          <a:xfrm>
            <a:off x="1371600" y="38862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fontAlgn="base"/>
            <a:r>
              <a:rPr lang="zh-CN" altLang="en-US" strike="noStrike" noProof="1" dirty="0"/>
              <a:t>单击此处编辑母版副标题样式</a:t>
            </a:r>
            <a:endParaRPr lang="zh-CN" altLang="en-US" strike="noStrike" noProof="1" dirty="0"/>
          </a:p>
        </p:txBody>
      </p:sp>
      <p:sp>
        <p:nvSpPr>
          <p:cNvPr id="4110" name="日期占位符 4109"/>
          <p:cNvSpPr>
            <a:spLocks noGrp="1"/>
          </p:cNvSpPr>
          <p:nvPr>
            <p:ph type="dt" sz="half" idx="2"/>
          </p:nvPr>
        </p:nvSpPr>
        <p:spPr>
          <a:xfrm>
            <a:off x="990600" y="6248400"/>
            <a:ext cx="1905000" cy="457200"/>
          </a:xfrm>
          <a:prstGeom prst="rect">
            <a:avLst/>
          </a:prstGeom>
          <a:noFill/>
          <a:ln w="9525">
            <a:noFill/>
          </a:ln>
        </p:spPr>
        <p:txBody>
          <a:bodyPr anchor="b"/>
          <a:lstStyle>
            <a:lvl1pPr>
              <a:defRPr sz="1400">
                <a:solidFill>
                  <a:schemeClr val="bg2"/>
                </a:solidFill>
                <a:latin typeface="Tahoma" panose="020B0604030504040204" pitchFamily="34" charset="0"/>
              </a:defRPr>
            </a:lvl1pPr>
          </a:lstStyle>
          <a:p>
            <a:pPr fontAlgn="base"/>
            <a:endParaRPr lang="zh-CN" altLang="en-US" strike="noStrike" noProof="1" dirty="0">
              <a:latin typeface="Times New Roman" panose="02020603050405020304" pitchFamily="18" charset="0"/>
            </a:endParaRPr>
          </a:p>
        </p:txBody>
      </p:sp>
      <p:sp>
        <p:nvSpPr>
          <p:cNvPr id="4111" name="页脚占位符 4110"/>
          <p:cNvSpPr>
            <a:spLocks noGrp="1"/>
          </p:cNvSpPr>
          <p:nvPr>
            <p:ph type="ftr" sz="quarter" idx="3"/>
          </p:nvPr>
        </p:nvSpPr>
        <p:spPr>
          <a:xfrm>
            <a:off x="3429000" y="6248400"/>
            <a:ext cx="2895600" cy="457200"/>
          </a:xfrm>
          <a:prstGeom prst="rect">
            <a:avLst/>
          </a:prstGeom>
          <a:noFill/>
          <a:ln w="9525">
            <a:noFill/>
          </a:ln>
        </p:spPr>
        <p:txBody>
          <a:bodyPr anchor="b"/>
          <a:lstStyle>
            <a:lvl1pPr algn="ctr">
              <a:defRPr sz="1400">
                <a:solidFill>
                  <a:schemeClr val="bg2"/>
                </a:solidFill>
                <a:latin typeface="Tahoma" panose="020B0604030504040204" pitchFamily="34" charset="0"/>
              </a:defRPr>
            </a:lvl1pPr>
          </a:lstStyle>
          <a:p>
            <a:pPr fontAlgn="base"/>
            <a:endParaRPr lang="zh-CN" altLang="en-US" strike="noStrike" noProof="1" dirty="0"/>
          </a:p>
        </p:txBody>
      </p:sp>
      <p:sp>
        <p:nvSpPr>
          <p:cNvPr id="4112" name="灯片编号占位符 4111"/>
          <p:cNvSpPr>
            <a:spLocks noGrp="1"/>
          </p:cNvSpPr>
          <p:nvPr>
            <p:ph type="sldNum" sz="quarter" idx="4"/>
          </p:nvPr>
        </p:nvSpPr>
        <p:spPr>
          <a:xfrm>
            <a:off x="6858000" y="6248400"/>
            <a:ext cx="1905000" cy="457200"/>
          </a:xfrm>
          <a:prstGeom prst="rect">
            <a:avLst/>
          </a:prstGeom>
          <a:noFill/>
          <a:ln w="9525">
            <a:noFill/>
          </a:ln>
        </p:spPr>
        <p:txBody>
          <a:bodyPr anchor="b"/>
          <a:lstStyle>
            <a:lvl1pPr algn="r">
              <a:defRPr sz="1400">
                <a:solidFill>
                  <a:schemeClr val="bg2"/>
                </a:solidFill>
                <a:latin typeface="Tahoma" panose="020B0604030504040204" pitchFamily="34" charset="0"/>
              </a:defRPr>
            </a:lvl1pPr>
          </a:lstStyle>
          <a:p>
            <a:pPr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182688"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46612"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617538"/>
            <a:ext cx="1951038" cy="55149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150938" y="617538"/>
            <a:ext cx="5740009" cy="55149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182688"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46612"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3073"/>
          <p:cNvSpPr/>
          <p:nvPr/>
        </p:nvSpPr>
        <p:spPr>
          <a:xfrm>
            <a:off x="417513" y="1098550"/>
            <a:ext cx="438150" cy="474663"/>
          </a:xfrm>
          <a:prstGeom prst="rect">
            <a:avLst/>
          </a:prstGeom>
          <a:solidFill>
            <a:schemeClr val="accent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7" name="矩形 3074"/>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8" name="矩形 3075"/>
          <p:cNvSpPr/>
          <p:nvPr/>
        </p:nvSpPr>
        <p:spPr>
          <a:xfrm>
            <a:off x="541338" y="1520825"/>
            <a:ext cx="422275" cy="474663"/>
          </a:xfrm>
          <a:prstGeom prst="rect">
            <a:avLst/>
          </a:prstGeom>
          <a:solidFill>
            <a:schemeClr val="folHlink"/>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9" name="矩形 3076"/>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0" name="矩形 3077"/>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1" name="矩形 3078"/>
          <p:cNvSpPr/>
          <p:nvPr/>
        </p:nvSpPr>
        <p:spPr>
          <a:xfrm>
            <a:off x="762000" y="990600"/>
            <a:ext cx="31750" cy="1052513"/>
          </a:xfrm>
          <a:prstGeom prst="rect">
            <a:avLst/>
          </a:prstGeom>
          <a:solidFill>
            <a:schemeClr val="bg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2" name="矩形 3079"/>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3" name="标题 3080"/>
          <p:cNvSpPr>
            <a:spLocks noGrp="1"/>
          </p:cNvSpPr>
          <p:nvPr>
            <p:ph type="title"/>
          </p:nvPr>
        </p:nvSpPr>
        <p:spPr>
          <a:xfrm>
            <a:off x="1150938" y="617538"/>
            <a:ext cx="7793037" cy="1143000"/>
          </a:xfrm>
          <a:prstGeom prst="rect">
            <a:avLst/>
          </a:prstGeom>
          <a:noFill/>
          <a:ln w="9525">
            <a:noFill/>
          </a:ln>
        </p:spPr>
        <p:txBody>
          <a:bodyPr anchor="b" anchorCtr="0"/>
          <a:p>
            <a:pPr lvl="0" indent="0"/>
            <a:r>
              <a:rPr lang="zh-CN" altLang="en-US" dirty="0"/>
              <a:t>单击此处编辑母版标题样式</a:t>
            </a:r>
            <a:endParaRPr lang="zh-CN" altLang="en-US" dirty="0"/>
          </a:p>
        </p:txBody>
      </p:sp>
      <p:sp>
        <p:nvSpPr>
          <p:cNvPr id="1034" name="文本占位符 3081"/>
          <p:cNvSpPr>
            <a:spLocks noGrp="1"/>
          </p:cNvSpPr>
          <p:nvPr>
            <p:ph type="body"/>
          </p:nvPr>
        </p:nvSpPr>
        <p:spPr>
          <a:xfrm>
            <a:off x="1182688" y="2017713"/>
            <a:ext cx="7772400" cy="4114800"/>
          </a:xfrm>
          <a:prstGeom prst="rect">
            <a:avLst/>
          </a:prstGeom>
          <a:noFill/>
          <a:ln w="9525">
            <a:noFill/>
          </a:ln>
        </p:spPr>
        <p:txBody>
          <a:bodyPr anchor="t" anchorCtr="0"/>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083" name="日期占位符 3082"/>
          <p:cNvSpPr>
            <a:spLocks noGrp="1"/>
          </p:cNvSpPr>
          <p:nvPr>
            <p:ph type="dt" sz="half" idx="2"/>
          </p:nvPr>
        </p:nvSpPr>
        <p:spPr>
          <a:xfrm>
            <a:off x="914400" y="6324600"/>
            <a:ext cx="1905000" cy="457200"/>
          </a:xfrm>
          <a:prstGeom prst="rect">
            <a:avLst/>
          </a:prstGeom>
          <a:noFill/>
          <a:ln w="9525">
            <a:noFill/>
          </a:ln>
        </p:spPr>
        <p:txBody>
          <a:bodyPr anchor="b"/>
          <a:lstStyle>
            <a:lvl1pPr>
              <a:defRPr sz="1400">
                <a:latin typeface="Tahoma" panose="020B0604030504040204" pitchFamily="34" charset="0"/>
              </a:defRPr>
            </a:lvl1pPr>
          </a:lstStyle>
          <a:p>
            <a:pPr lvl="0" fontAlgn="base"/>
            <a:endParaRPr lang="zh-CN" altLang="en-US" strike="noStrike" noProof="1" dirty="0">
              <a:latin typeface="Times New Roman" panose="02020603050405020304" pitchFamily="18" charset="0"/>
            </a:endParaRPr>
          </a:p>
        </p:txBody>
      </p:sp>
      <p:sp>
        <p:nvSpPr>
          <p:cNvPr id="3084" name="页脚占位符 3083"/>
          <p:cNvSpPr>
            <a:spLocks noGrp="1"/>
          </p:cNvSpPr>
          <p:nvPr>
            <p:ph type="ftr" sz="quarter" idx="3"/>
          </p:nvPr>
        </p:nvSpPr>
        <p:spPr>
          <a:xfrm>
            <a:off x="3352800" y="6324600"/>
            <a:ext cx="2895600" cy="457200"/>
          </a:xfrm>
          <a:prstGeom prst="rect">
            <a:avLst/>
          </a:prstGeom>
          <a:noFill/>
          <a:ln w="9525">
            <a:noFill/>
          </a:ln>
        </p:spPr>
        <p:txBody>
          <a:bodyPr anchor="b"/>
          <a:lstStyle>
            <a:lvl1pPr algn="ctr">
              <a:defRPr sz="1400">
                <a:latin typeface="Tahoma" panose="020B0604030504040204" pitchFamily="34" charset="0"/>
              </a:defRPr>
            </a:lvl1pPr>
          </a:lstStyle>
          <a:p>
            <a:pPr lvl="0" fontAlgn="base"/>
            <a:endParaRPr lang="zh-CN" altLang="en-US" strike="noStrike" noProof="1" dirty="0"/>
          </a:p>
        </p:txBody>
      </p:sp>
      <p:sp>
        <p:nvSpPr>
          <p:cNvPr id="3085" name="灯片编号占位符 3084"/>
          <p:cNvSpPr>
            <a:spLocks noGrp="1"/>
          </p:cNvSpPr>
          <p:nvPr>
            <p:ph type="sldNum" sz="quarter" idx="4"/>
          </p:nvPr>
        </p:nvSpPr>
        <p:spPr>
          <a:xfrm>
            <a:off x="6781800" y="6324600"/>
            <a:ext cx="1905000" cy="457200"/>
          </a:xfrm>
          <a:prstGeom prst="rect">
            <a:avLst/>
          </a:prstGeom>
          <a:noFill/>
          <a:ln w="9525">
            <a:noFill/>
          </a:ln>
        </p:spPr>
        <p:txBody>
          <a:bodyPr anchor="b"/>
          <a:lstStyle>
            <a:lvl1pPr algn="r">
              <a:defRPr sz="1400">
                <a:latin typeface="Tahoma" panose="020B0604030504040204" pitchFamily="34" charset="0"/>
              </a:defRPr>
            </a:lvl1p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latin typeface="思源宋体 CN" panose="02020400000000000000" pitchFamily="18" charset="-122"/>
                <a:ea typeface="思源宋体 CN" panose="02020400000000000000" pitchFamily="18" charset="-122"/>
              </a:defRPr>
            </a:lvl1pPr>
          </a:lstStyle>
          <a:p>
            <a:fld id="{F2A96280-CBBA-445F-A133-AEDE1790B360}" type="datetimeFigureOut">
              <a:rPr lang="zh-CN" altLang="en-US" smtClean="0"/>
            </a:fld>
            <a:endParaRPr lang="zh-CN" altLang="en-US" dirty="0"/>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latin typeface="思源宋体 CN" panose="02020400000000000000" pitchFamily="18" charset="-122"/>
                <a:ea typeface="思源宋体 CN" panose="02020400000000000000" pitchFamily="18" charset="-122"/>
              </a:defRPr>
            </a:lvl1pPr>
          </a:lstStyle>
          <a:p>
            <a:endParaRPr lang="zh-CN" altLang="en-US" dirty="0"/>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latin typeface="思源宋体 CN" panose="02020400000000000000" pitchFamily="18" charset="-122"/>
                <a:ea typeface="思源宋体 CN" panose="02020400000000000000" pitchFamily="18" charset="-122"/>
              </a:defRPr>
            </a:lvl1pPr>
          </a:lstStyle>
          <a:p>
            <a:fld id="{3091A782-A289-47CD-B882-80E9F4F12267}"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思源宋体 CN" panose="02020400000000000000" pitchFamily="18" charset="-122"/>
          <a:ea typeface="思源宋体 CN" panose="02020400000000000000" pitchFamily="18"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宋体 CN" panose="02020400000000000000" pitchFamily="18" charset="-122"/>
          <a:ea typeface="思源宋体 CN" panose="02020400000000000000" pitchFamily="18"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宋体 CN" panose="02020400000000000000" pitchFamily="18" charset="-122"/>
          <a:ea typeface="思源宋体 CN" panose="02020400000000000000" pitchFamily="18"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宋体 CN" panose="02020400000000000000" pitchFamily="18" charset="-122"/>
          <a:ea typeface="思源宋体 CN" panose="02020400000000000000" pitchFamily="18"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宋体 CN" panose="02020400000000000000" pitchFamily="18" charset="-122"/>
          <a:ea typeface="思源宋体 CN" panose="02020400000000000000" pitchFamily="18"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3073"/>
          <p:cNvSpPr/>
          <p:nvPr/>
        </p:nvSpPr>
        <p:spPr>
          <a:xfrm>
            <a:off x="417513" y="1098550"/>
            <a:ext cx="438150" cy="474663"/>
          </a:xfrm>
          <a:prstGeom prst="rect">
            <a:avLst/>
          </a:prstGeom>
          <a:solidFill>
            <a:schemeClr val="accent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7" name="矩形 3074"/>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8" name="矩形 3075"/>
          <p:cNvSpPr/>
          <p:nvPr/>
        </p:nvSpPr>
        <p:spPr>
          <a:xfrm>
            <a:off x="541338" y="1520825"/>
            <a:ext cx="422275" cy="474663"/>
          </a:xfrm>
          <a:prstGeom prst="rect">
            <a:avLst/>
          </a:prstGeom>
          <a:solidFill>
            <a:schemeClr val="folHlink"/>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9" name="矩形 3076"/>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0" name="矩形 3077"/>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1" name="矩形 3078"/>
          <p:cNvSpPr/>
          <p:nvPr/>
        </p:nvSpPr>
        <p:spPr>
          <a:xfrm>
            <a:off x="762000" y="990600"/>
            <a:ext cx="31750" cy="1052513"/>
          </a:xfrm>
          <a:prstGeom prst="rect">
            <a:avLst/>
          </a:prstGeom>
          <a:solidFill>
            <a:schemeClr val="bg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2" name="矩形 3079"/>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3" name="标题 3080"/>
          <p:cNvSpPr>
            <a:spLocks noGrp="1"/>
          </p:cNvSpPr>
          <p:nvPr>
            <p:ph type="title"/>
          </p:nvPr>
        </p:nvSpPr>
        <p:spPr>
          <a:xfrm>
            <a:off x="1150938" y="617538"/>
            <a:ext cx="7793037" cy="1143000"/>
          </a:xfrm>
          <a:prstGeom prst="rect">
            <a:avLst/>
          </a:prstGeom>
          <a:noFill/>
          <a:ln w="9525">
            <a:noFill/>
          </a:ln>
        </p:spPr>
        <p:txBody>
          <a:bodyPr anchor="b" anchorCtr="0"/>
          <a:p>
            <a:pPr lvl="0" indent="0"/>
            <a:r>
              <a:rPr lang="zh-CN" altLang="en-US" dirty="0"/>
              <a:t>单击此处编辑母版标题样式</a:t>
            </a:r>
            <a:endParaRPr lang="zh-CN" altLang="en-US" dirty="0"/>
          </a:p>
        </p:txBody>
      </p:sp>
      <p:sp>
        <p:nvSpPr>
          <p:cNvPr id="1034" name="文本占位符 3081"/>
          <p:cNvSpPr>
            <a:spLocks noGrp="1"/>
          </p:cNvSpPr>
          <p:nvPr>
            <p:ph type="body"/>
          </p:nvPr>
        </p:nvSpPr>
        <p:spPr>
          <a:xfrm>
            <a:off x="1182688" y="2017713"/>
            <a:ext cx="7772400" cy="4114800"/>
          </a:xfrm>
          <a:prstGeom prst="rect">
            <a:avLst/>
          </a:prstGeom>
          <a:noFill/>
          <a:ln w="9525">
            <a:noFill/>
          </a:ln>
        </p:spPr>
        <p:txBody>
          <a:bodyPr anchor="t" anchorCtr="0"/>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083" name="日期占位符 3082"/>
          <p:cNvSpPr>
            <a:spLocks noGrp="1"/>
          </p:cNvSpPr>
          <p:nvPr>
            <p:ph type="dt" sz="half" idx="2"/>
          </p:nvPr>
        </p:nvSpPr>
        <p:spPr>
          <a:xfrm>
            <a:off x="914400" y="6324600"/>
            <a:ext cx="1905000" cy="457200"/>
          </a:xfrm>
          <a:prstGeom prst="rect">
            <a:avLst/>
          </a:prstGeom>
          <a:noFill/>
          <a:ln w="9525">
            <a:noFill/>
          </a:ln>
        </p:spPr>
        <p:txBody>
          <a:bodyPr anchor="b"/>
          <a:lstStyle>
            <a:lvl1pPr>
              <a:defRPr sz="1400">
                <a:latin typeface="Tahoma" panose="020B0604030504040204" pitchFamily="34" charset="0"/>
              </a:defRPr>
            </a:lvl1pPr>
          </a:lstStyle>
          <a:p>
            <a:pPr lvl="0" fontAlgn="base"/>
            <a:endParaRPr lang="zh-CN" altLang="en-US" strike="noStrike" noProof="1" dirty="0">
              <a:latin typeface="Times New Roman" panose="02020603050405020304" pitchFamily="18" charset="0"/>
            </a:endParaRPr>
          </a:p>
        </p:txBody>
      </p:sp>
      <p:sp>
        <p:nvSpPr>
          <p:cNvPr id="3084" name="页脚占位符 3083"/>
          <p:cNvSpPr>
            <a:spLocks noGrp="1"/>
          </p:cNvSpPr>
          <p:nvPr>
            <p:ph type="ftr" sz="quarter" idx="3"/>
          </p:nvPr>
        </p:nvSpPr>
        <p:spPr>
          <a:xfrm>
            <a:off x="3352800" y="6324600"/>
            <a:ext cx="2895600" cy="457200"/>
          </a:xfrm>
          <a:prstGeom prst="rect">
            <a:avLst/>
          </a:prstGeom>
          <a:noFill/>
          <a:ln w="9525">
            <a:noFill/>
          </a:ln>
        </p:spPr>
        <p:txBody>
          <a:bodyPr anchor="b"/>
          <a:lstStyle>
            <a:lvl1pPr algn="ctr">
              <a:defRPr sz="1400">
                <a:latin typeface="Tahoma" panose="020B0604030504040204" pitchFamily="34" charset="0"/>
              </a:defRPr>
            </a:lvl1pPr>
          </a:lstStyle>
          <a:p>
            <a:pPr lvl="0" fontAlgn="base"/>
            <a:endParaRPr lang="zh-CN" altLang="en-US" strike="noStrike" noProof="1" dirty="0"/>
          </a:p>
        </p:txBody>
      </p:sp>
      <p:sp>
        <p:nvSpPr>
          <p:cNvPr id="3085" name="灯片编号占位符 3084"/>
          <p:cNvSpPr>
            <a:spLocks noGrp="1"/>
          </p:cNvSpPr>
          <p:nvPr>
            <p:ph type="sldNum" sz="quarter" idx="4"/>
          </p:nvPr>
        </p:nvSpPr>
        <p:spPr>
          <a:xfrm>
            <a:off x="6781800" y="6324600"/>
            <a:ext cx="1905000" cy="457200"/>
          </a:xfrm>
          <a:prstGeom prst="rect">
            <a:avLst/>
          </a:prstGeom>
          <a:noFill/>
          <a:ln w="9525">
            <a:noFill/>
          </a:ln>
        </p:spPr>
        <p:txBody>
          <a:bodyPr anchor="b"/>
          <a:lstStyle>
            <a:lvl1pPr algn="r">
              <a:defRPr sz="1400">
                <a:latin typeface="Tahoma" panose="020B0604030504040204" pitchFamily="34" charset="0"/>
              </a:defRPr>
            </a:lvl1p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tags" Target="../tags/tag7.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tags" Target="../tags/tag8.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image" Target="../media/image5.jpeg"/><Relationship Id="rId3" Type="http://schemas.openxmlformats.org/officeDocument/2006/relationships/tags" Target="../tags/tag3.xml"/><Relationship Id="rId2" Type="http://schemas.openxmlformats.org/officeDocument/2006/relationships/image" Target="../media/image3.png"/><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7.png"/><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 name="组合 4"/>
          <p:cNvGrpSpPr/>
          <p:nvPr/>
        </p:nvGrpSpPr>
        <p:grpSpPr>
          <a:xfrm>
            <a:off x="354637" y="1955450"/>
            <a:ext cx="3016545" cy="2947100"/>
            <a:chOff x="1007139" y="1464267"/>
            <a:chExt cx="4022060" cy="3929467"/>
          </a:xfrm>
        </p:grpSpPr>
        <p:grpSp>
          <p:nvGrpSpPr>
            <p:cNvPr id="6" name="组合 5"/>
            <p:cNvGrpSpPr/>
            <p:nvPr/>
          </p:nvGrpSpPr>
          <p:grpSpPr>
            <a:xfrm>
              <a:off x="1099732" y="1464267"/>
              <a:ext cx="3929467" cy="3929467"/>
              <a:chOff x="1099732" y="1318808"/>
              <a:chExt cx="3929467" cy="3929467"/>
            </a:xfrm>
          </p:grpSpPr>
          <p:grpSp>
            <p:nvGrpSpPr>
              <p:cNvPr id="11" name="组合 10"/>
              <p:cNvGrpSpPr/>
              <p:nvPr/>
            </p:nvGrpSpPr>
            <p:grpSpPr>
              <a:xfrm>
                <a:off x="1428930" y="1648006"/>
                <a:ext cx="3271071" cy="3271071"/>
                <a:chOff x="1283473" y="1793465"/>
                <a:chExt cx="3271071" cy="3271071"/>
              </a:xfrm>
            </p:grpSpPr>
            <p:sp>
              <p:nvSpPr>
                <p:cNvPr id="18" name="椭圆 17"/>
                <p:cNvSpPr/>
                <p:nvPr/>
              </p:nvSpPr>
              <p:spPr>
                <a:xfrm>
                  <a:off x="1283473" y="1793465"/>
                  <a:ext cx="3271071" cy="3271071"/>
                </a:xfrm>
                <a:prstGeom prst="ellipse">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pic>
              <p:nvPicPr>
                <p:cNvPr id="19" name="图片 18"/>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1520556" y="2030548"/>
                  <a:ext cx="2796904" cy="2796904"/>
                </a:xfrm>
                <a:prstGeom prst="ellipse">
                  <a:avLst/>
                </a:prstGeom>
              </p:spPr>
            </p:pic>
          </p:grpSp>
          <p:sp>
            <p:nvSpPr>
              <p:cNvPr id="12" name="弧形 11"/>
              <p:cNvSpPr/>
              <p:nvPr/>
            </p:nvSpPr>
            <p:spPr>
              <a:xfrm>
                <a:off x="1099732" y="1318808"/>
                <a:ext cx="3929467" cy="3929467"/>
              </a:xfrm>
              <a:prstGeom prst="arc">
                <a:avLst>
                  <a:gd name="adj1" fmla="val 187512"/>
                  <a:gd name="adj2" fmla="val 16765207"/>
                </a:avLst>
              </a:prstGeom>
              <a:ln w="19050" cap="rnd">
                <a:solidFill>
                  <a:srgbClr val="FF9101"/>
                </a:solidFill>
                <a:prstDash val="solid"/>
                <a:headEnd type="triangl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grpSp>
        <p:grpSp>
          <p:nvGrpSpPr>
            <p:cNvPr id="7" name="组合 6"/>
            <p:cNvGrpSpPr/>
            <p:nvPr/>
          </p:nvGrpSpPr>
          <p:grpSpPr>
            <a:xfrm>
              <a:off x="1007139" y="4086103"/>
              <a:ext cx="1284707" cy="1164057"/>
              <a:chOff x="1007139" y="4086103"/>
              <a:chExt cx="1284707" cy="1164057"/>
            </a:xfrm>
          </p:grpSpPr>
          <p:sp>
            <p:nvSpPr>
              <p:cNvPr id="8" name="椭圆 7"/>
              <p:cNvSpPr/>
              <p:nvPr/>
            </p:nvSpPr>
            <p:spPr>
              <a:xfrm>
                <a:off x="1127789" y="4086103"/>
                <a:ext cx="1164057" cy="1164057"/>
              </a:xfrm>
              <a:prstGeom prst="ellipse">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lumMod val="65000"/>
                      <a:lumOff val="35000"/>
                    </a:prstClr>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 name="文本框 8"/>
              <p:cNvSpPr txBox="1"/>
              <p:nvPr/>
            </p:nvSpPr>
            <p:spPr>
              <a:xfrm>
                <a:off x="1007139" y="4373123"/>
                <a:ext cx="1284605" cy="86021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2021</a:t>
                </a:r>
                <a:r>
                  <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级人</a:t>
                </a:r>
                <a:r>
                  <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城</a:t>
                </a: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grpSp>
      </p:grpSp>
      <p:sp>
        <p:nvSpPr>
          <p:cNvPr id="20" name="文本框 19"/>
          <p:cNvSpPr txBox="1"/>
          <p:nvPr/>
        </p:nvSpPr>
        <p:spPr>
          <a:xfrm>
            <a:off x="3473312" y="2074365"/>
            <a:ext cx="5252723" cy="460375"/>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rPr>
              <a:t>人文地理学</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endParaRPr>
          </a:p>
        </p:txBody>
      </p:sp>
      <p:sp>
        <p:nvSpPr>
          <p:cNvPr id="21" name="文本框 20"/>
          <p:cNvSpPr txBox="1"/>
          <p:nvPr/>
        </p:nvSpPr>
        <p:spPr>
          <a:xfrm>
            <a:off x="3354571" y="3081560"/>
            <a:ext cx="5490206" cy="1014730"/>
          </a:xfrm>
          <a:prstGeom prst="rect">
            <a:avLst/>
          </a:prstGeom>
          <a:noFill/>
        </p:spPr>
        <p:txBody>
          <a:bodyPr wrap="square">
            <a:spAutoFit/>
          </a:bodyPr>
          <a:lstStyle/>
          <a:p>
            <a:pPr algn="ctr"/>
            <a:r>
              <a:rPr lang="zh-CN" altLang="en-US" sz="6000" b="1" dirty="0">
                <a:solidFill>
                  <a:srgbClr val="1402BE"/>
                </a:solidFill>
                <a:latin typeface="华文楷体" panose="02010600040101010101" charset="-122"/>
                <a:ea typeface="华文楷体" panose="02010600040101010101" charset="-122"/>
                <a:cs typeface="华文楷体" panose="02010600040101010101" charset="-122"/>
              </a:rPr>
              <a:t>第一章</a:t>
            </a:r>
            <a:r>
              <a:rPr lang="en-US" altLang="zh-CN" sz="6000" b="1" dirty="0">
                <a:solidFill>
                  <a:srgbClr val="1402BE"/>
                </a:solidFill>
                <a:latin typeface="华文楷体" panose="02010600040101010101" charset="-122"/>
                <a:ea typeface="华文楷体" panose="02010600040101010101" charset="-122"/>
                <a:cs typeface="华文楷体" panose="02010600040101010101" charset="-122"/>
              </a:rPr>
              <a:t> </a:t>
            </a:r>
            <a:r>
              <a:rPr lang="zh-CN" altLang="en-US" sz="6000" b="1" dirty="0">
                <a:solidFill>
                  <a:srgbClr val="1402BE"/>
                </a:solidFill>
                <a:latin typeface="华文楷体" panose="02010600040101010101" charset="-122"/>
                <a:ea typeface="华文楷体" panose="02010600040101010101" charset="-122"/>
                <a:cs typeface="华文楷体" panose="02010600040101010101" charset="-122"/>
              </a:rPr>
              <a:t>绪</a:t>
            </a:r>
            <a:r>
              <a:rPr lang="en-US" altLang="zh-CN" sz="6000" b="1" dirty="0">
                <a:solidFill>
                  <a:srgbClr val="1402BE"/>
                </a:solidFill>
                <a:latin typeface="华文楷体" panose="02010600040101010101" charset="-122"/>
                <a:ea typeface="华文楷体" panose="02010600040101010101" charset="-122"/>
                <a:cs typeface="华文楷体" panose="02010600040101010101" charset="-122"/>
              </a:rPr>
              <a:t>  </a:t>
            </a:r>
            <a:r>
              <a:rPr lang="zh-CN" altLang="en-US" sz="6000" b="1" dirty="0">
                <a:solidFill>
                  <a:srgbClr val="1402BE"/>
                </a:solidFill>
                <a:latin typeface="华文楷体" panose="02010600040101010101" charset="-122"/>
                <a:ea typeface="华文楷体" panose="02010600040101010101" charset="-122"/>
                <a:cs typeface="华文楷体" panose="02010600040101010101" charset="-122"/>
              </a:rPr>
              <a:t>论</a:t>
            </a:r>
            <a:endParaRPr lang="zh-CN" altLang="en-US" sz="6000" b="1" dirty="0">
              <a:solidFill>
                <a:srgbClr val="1402BE"/>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2000"/>
                            </p:stCondLst>
                            <p:childTnLst>
                              <p:par>
                                <p:cTn id="14" presetID="2" presetClass="entr" presetSubtype="4" decel="10000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1500" fill="hold"/>
                                        <p:tgtEl>
                                          <p:spTgt spid="21"/>
                                        </p:tgtEl>
                                        <p:attrNameLst>
                                          <p:attrName>ppt_x</p:attrName>
                                        </p:attrNameLst>
                                      </p:cBhvr>
                                      <p:tavLst>
                                        <p:tav tm="0">
                                          <p:val>
                                            <p:strVal val="#ppt_x"/>
                                          </p:val>
                                        </p:tav>
                                        <p:tav tm="100000">
                                          <p:val>
                                            <p:strVal val="#ppt_x"/>
                                          </p:val>
                                        </p:tav>
                                      </p:tavLst>
                                    </p:anim>
                                    <p:anim calcmode="lin" valueType="num">
                                      <p:cBhvr additive="base">
                                        <p:cTn id="17"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一、人文地理学的产生</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1043305" y="1412875"/>
            <a:ext cx="7349490" cy="4617085"/>
          </a:xfrm>
          <a:prstGeom prst="rect">
            <a:avLst/>
          </a:prstGeom>
          <a:noFill/>
        </p:spPr>
        <p:txBody>
          <a:bodyPr wrap="square" rtlCol="0" anchor="t">
            <a:noAutofit/>
          </a:bodyPr>
          <a:p>
            <a:pPr marL="342900" fontAlgn="auto">
              <a:lnSpc>
                <a:spcPct val="150000"/>
              </a:lnSpc>
              <a:spcBef>
                <a:spcPts val="0"/>
              </a:spcBef>
              <a:buFont typeface="Wingdings" panose="05000000000000000000" charset="0"/>
              <a:buChar char="Ø"/>
            </a:pPr>
            <a:r>
              <a:rPr lang="zh-CN" altLang="en-US" sz="2100" b="1" dirty="0">
                <a:ea typeface="楷体_GB2312" pitchFamily="49" charset="-122"/>
                <a:sym typeface="+mn-ea"/>
              </a:rPr>
              <a:t> 古希腊著名学者埃拉托色尼首创了“地理学”这一名词，并力图说明人类生活与地理环境的关系。</a:t>
            </a:r>
            <a:endParaRPr lang="zh-CN" altLang="en-US" sz="2100" b="1" dirty="0">
              <a:ea typeface="楷体_GB2312" pitchFamily="49" charset="-122"/>
              <a:sym typeface="+mn-ea"/>
            </a:endParaRPr>
          </a:p>
          <a:p>
            <a:pPr marL="342900" fontAlgn="auto">
              <a:lnSpc>
                <a:spcPct val="150000"/>
              </a:lnSpc>
              <a:spcBef>
                <a:spcPts val="0"/>
              </a:spcBef>
              <a:buFont typeface="Wingdings" panose="05000000000000000000" charset="0"/>
              <a:buChar char="Ø"/>
            </a:pPr>
            <a:r>
              <a:rPr lang="zh-CN" altLang="en-US" sz="2100" b="1" dirty="0">
                <a:ea typeface="楷体_GB2312" pitchFamily="49" charset="-122"/>
                <a:sym typeface="+mn-ea"/>
              </a:rPr>
              <a:t>我国古代的人文地理记述包括《禹贡》及各种地理志等。</a:t>
            </a:r>
            <a:endParaRPr lang="zh-CN" altLang="en-US" sz="2100" b="1" dirty="0">
              <a:ea typeface="楷体_GB2312" pitchFamily="49" charset="-122"/>
              <a:sym typeface="+mn-ea"/>
            </a:endParaRPr>
          </a:p>
          <a:p>
            <a:pPr marL="342900" fontAlgn="auto">
              <a:lnSpc>
                <a:spcPct val="150000"/>
              </a:lnSpc>
              <a:spcBef>
                <a:spcPts val="0"/>
              </a:spcBef>
              <a:buFont typeface="Wingdings" panose="05000000000000000000" charset="0"/>
              <a:buChar char="Ø"/>
            </a:pPr>
            <a:r>
              <a:rPr lang="zh-CN" altLang="en-US" sz="2100" b="1" dirty="0">
                <a:ea typeface="楷体_GB2312" pitchFamily="49" charset="-122"/>
                <a:sym typeface="+mn-ea"/>
              </a:rPr>
              <a:t>德国的洪堡和李特尔对古代地理学尤其是人文地理具有奠基意义</a:t>
            </a:r>
            <a:endParaRPr lang="zh-CN" altLang="en-US" sz="2100" b="1" dirty="0">
              <a:ea typeface="楷体_GB2312" pitchFamily="49" charset="-122"/>
              <a:sym typeface="+mn-ea"/>
            </a:endParaRPr>
          </a:p>
          <a:p>
            <a:pPr marL="342900" fontAlgn="auto">
              <a:lnSpc>
                <a:spcPct val="150000"/>
              </a:lnSpc>
              <a:spcBef>
                <a:spcPts val="0"/>
              </a:spcBef>
              <a:buFont typeface="Wingdings" panose="05000000000000000000" charset="0"/>
              <a:buChar char="Ø"/>
            </a:pPr>
            <a:r>
              <a:rPr lang="zh-CN" altLang="en-US" sz="2100" b="1" dirty="0">
                <a:ea typeface="楷体_GB2312" pitchFamily="49" charset="-122"/>
                <a:sym typeface="+mn-ea"/>
              </a:rPr>
              <a:t> 洪   堡：使地理学成为一门独立的科学。</a:t>
            </a:r>
            <a:endParaRPr lang="zh-CN" altLang="en-US" sz="2100" b="1" dirty="0">
              <a:ea typeface="楷体_GB2312" pitchFamily="49" charset="-122"/>
              <a:sym typeface="+mn-ea"/>
            </a:endParaRPr>
          </a:p>
          <a:p>
            <a:pPr marL="342900" fontAlgn="auto">
              <a:lnSpc>
                <a:spcPct val="150000"/>
              </a:lnSpc>
              <a:spcBef>
                <a:spcPts val="0"/>
              </a:spcBef>
              <a:buFont typeface="Wingdings" panose="05000000000000000000" charset="0"/>
              <a:buChar char="Ø"/>
            </a:pPr>
            <a:r>
              <a:rPr lang="zh-CN" altLang="en-US" sz="2100" b="1" dirty="0">
                <a:ea typeface="楷体_GB2312" pitchFamily="49" charset="-122"/>
                <a:sym typeface="+mn-ea"/>
              </a:rPr>
              <a:t> 李特尔：认为要确立一门以人与自然的有机统一为基础的新的科学地理学，要致力于探究自然环境对人类的因果关系。</a:t>
            </a:r>
            <a:endParaRPr lang="zh-CN" altLang="en-US" sz="21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二、近代人文地理学的发展</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683260" y="981075"/>
            <a:ext cx="7921625" cy="4617085"/>
          </a:xfrm>
          <a:prstGeom prst="rect">
            <a:avLst/>
          </a:prstGeom>
          <a:noFill/>
        </p:spPr>
        <p:txBody>
          <a:bodyPr wrap="square" rtlCol="0" anchor="t">
            <a:noAutofit/>
          </a:bodyPr>
          <a:p>
            <a:pPr marL="342900" fontAlgn="auto">
              <a:lnSpc>
                <a:spcPct val="150000"/>
              </a:lnSpc>
              <a:spcBef>
                <a:spcPts val="0"/>
              </a:spcBef>
              <a:buFont typeface="Wingdings" panose="05000000000000000000" charset="0"/>
              <a:buChar char="Ø"/>
            </a:pPr>
            <a:r>
              <a:rPr lang="zh-CN" altLang="en-US" sz="2100" b="1" dirty="0">
                <a:ea typeface="楷体_GB2312" pitchFamily="49" charset="-122"/>
                <a:sym typeface="+mn-ea"/>
              </a:rPr>
              <a:t> 古代：对人文地理物象的描述</a:t>
            </a:r>
            <a:endParaRPr lang="zh-CN" altLang="en-US" sz="2100" b="1" dirty="0">
              <a:ea typeface="楷体_GB2312" pitchFamily="49" charset="-122"/>
              <a:sym typeface="+mn-ea"/>
            </a:endParaRPr>
          </a:p>
          <a:p>
            <a:pPr marL="342900" fontAlgn="auto">
              <a:lnSpc>
                <a:spcPct val="150000"/>
              </a:lnSpc>
              <a:spcBef>
                <a:spcPts val="0"/>
              </a:spcBef>
              <a:buFont typeface="Wingdings" panose="05000000000000000000" charset="0"/>
              <a:buChar char="Ø"/>
            </a:pPr>
            <a:r>
              <a:rPr lang="zh-CN" altLang="en-US" sz="2100" b="1" dirty="0">
                <a:ea typeface="楷体_GB2312" pitchFamily="49" charset="-122"/>
                <a:sym typeface="+mn-ea"/>
              </a:rPr>
              <a:t> 近代 — 19世纪中叶：对人文地理物象的解释</a:t>
            </a:r>
            <a:endParaRPr lang="zh-CN" altLang="en-US" sz="2100" b="1" dirty="0">
              <a:ea typeface="楷体_GB2312" pitchFamily="49" charset="-122"/>
              <a:sym typeface="+mn-ea"/>
            </a:endParaRPr>
          </a:p>
          <a:p>
            <a:pPr marL="1143000" lvl="1" indent="-342900" fontAlgn="auto">
              <a:lnSpc>
                <a:spcPct val="150000"/>
              </a:lnSpc>
              <a:spcBef>
                <a:spcPts val="0"/>
              </a:spcBef>
              <a:buFont typeface="Wingdings" panose="05000000000000000000" charset="0"/>
              <a:buChar char="l"/>
            </a:pPr>
            <a:r>
              <a:rPr lang="zh-CN" altLang="en-US" sz="2100" b="1" dirty="0">
                <a:ea typeface="楷体_GB2312" pitchFamily="49" charset="-122"/>
                <a:sym typeface="+mn-ea"/>
              </a:rPr>
              <a:t>德国流派：拉采尔、赫特纳、施吕特尔：近代地理学的发源地，注重学术思想的研究。</a:t>
            </a:r>
            <a:endParaRPr lang="zh-CN" altLang="en-US" sz="2100" b="1" dirty="0">
              <a:ea typeface="楷体_GB2312" pitchFamily="49" charset="-122"/>
              <a:sym typeface="+mn-ea"/>
            </a:endParaRPr>
          </a:p>
          <a:p>
            <a:pPr marL="1143000" lvl="1" indent="-342900" fontAlgn="auto">
              <a:lnSpc>
                <a:spcPct val="150000"/>
              </a:lnSpc>
              <a:spcBef>
                <a:spcPts val="0"/>
              </a:spcBef>
              <a:buFont typeface="Wingdings" panose="05000000000000000000" charset="0"/>
              <a:buChar char="l"/>
            </a:pPr>
            <a:r>
              <a:rPr lang="zh-CN" altLang="en-US" sz="2100" b="1" dirty="0">
                <a:ea typeface="楷体_GB2312" pitchFamily="49" charset="-122"/>
                <a:sym typeface="+mn-ea"/>
              </a:rPr>
              <a:t>法国流派：白兰士、白吕纳：注重小区域研究和实地考察。</a:t>
            </a:r>
            <a:endParaRPr lang="zh-CN" altLang="en-US" sz="2100" b="1" dirty="0">
              <a:ea typeface="楷体_GB2312" pitchFamily="49" charset="-122"/>
              <a:sym typeface="+mn-ea"/>
            </a:endParaRPr>
          </a:p>
          <a:p>
            <a:pPr marL="1143000" lvl="1" indent="-342900" fontAlgn="auto">
              <a:lnSpc>
                <a:spcPct val="150000"/>
              </a:lnSpc>
              <a:spcBef>
                <a:spcPts val="0"/>
              </a:spcBef>
              <a:buFont typeface="Wingdings" panose="05000000000000000000" charset="0"/>
              <a:buChar char="l"/>
            </a:pPr>
            <a:r>
              <a:rPr lang="zh-CN" altLang="en-US" sz="2100" b="1" dirty="0">
                <a:ea typeface="楷体_GB2312" pitchFamily="49" charset="-122"/>
                <a:sym typeface="+mn-ea"/>
              </a:rPr>
              <a:t>英国流派：麦金德的“大陆腹地学说”和罗士培的“适应”论思想。</a:t>
            </a:r>
            <a:endParaRPr lang="zh-CN" altLang="en-US" sz="2100" b="1" dirty="0">
              <a:ea typeface="楷体_GB2312" pitchFamily="49" charset="-122"/>
              <a:sym typeface="+mn-ea"/>
            </a:endParaRPr>
          </a:p>
          <a:p>
            <a:pPr marL="1143000" lvl="1" indent="-342900" fontAlgn="auto">
              <a:lnSpc>
                <a:spcPct val="150000"/>
              </a:lnSpc>
              <a:spcBef>
                <a:spcPts val="0"/>
              </a:spcBef>
              <a:buFont typeface="Wingdings" panose="05000000000000000000" charset="0"/>
              <a:buChar char="l"/>
            </a:pPr>
            <a:r>
              <a:rPr lang="zh-CN" altLang="en-US" sz="2100" b="1" dirty="0">
                <a:ea typeface="楷体_GB2312" pitchFamily="49" charset="-122"/>
                <a:sym typeface="+mn-ea"/>
              </a:rPr>
              <a:t>美国流派：森普尔的《地理环境的影响》、亨丁顿的《气候与文明》、苏尔的文化景观学思想、哈特向区域观点的代表作《地理学的性质》</a:t>
            </a:r>
            <a:endParaRPr lang="zh-CN" altLang="en-US" sz="21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现代人文地理学的发展</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683260" y="1412875"/>
            <a:ext cx="7921625" cy="4617085"/>
          </a:xfrm>
          <a:prstGeom prst="rect">
            <a:avLst/>
          </a:prstGeom>
          <a:noFill/>
        </p:spPr>
        <p:txBody>
          <a:bodyPr wrap="square" rtlCol="0" anchor="t">
            <a:noAutofit/>
          </a:bodyPr>
          <a:p>
            <a:pPr marL="342900" fontAlgn="auto">
              <a:lnSpc>
                <a:spcPct val="150000"/>
              </a:lnSpc>
              <a:spcBef>
                <a:spcPts val="0"/>
              </a:spcBef>
              <a:buFont typeface="Wingdings" panose="05000000000000000000" charset="0"/>
            </a:pPr>
            <a:r>
              <a:rPr lang="zh-CN" altLang="en-US" sz="4000" b="1" dirty="0">
                <a:ea typeface="楷体_GB2312" pitchFamily="49" charset="-122"/>
                <a:sym typeface="+mn-ea"/>
              </a:rPr>
              <a:t>（一）多元化发展</a:t>
            </a:r>
            <a:endParaRPr lang="zh-CN" altLang="en-US" sz="4000" b="1" dirty="0">
              <a:ea typeface="楷体_GB2312" pitchFamily="49" charset="-122"/>
              <a:sym typeface="+mn-ea"/>
            </a:endParaRPr>
          </a:p>
          <a:p>
            <a:pPr marL="342900" fontAlgn="auto">
              <a:lnSpc>
                <a:spcPct val="150000"/>
              </a:lnSpc>
              <a:spcBef>
                <a:spcPts val="0"/>
              </a:spcBef>
              <a:buFont typeface="Wingdings" panose="05000000000000000000" charset="0"/>
              <a:buChar char="Ø"/>
            </a:pPr>
            <a:r>
              <a:rPr lang="zh-CN" altLang="en-US" sz="3600" b="1" dirty="0">
                <a:ea typeface="楷体_GB2312" pitchFamily="49" charset="-122"/>
                <a:sym typeface="+mn-ea"/>
              </a:rPr>
              <a:t>数学统计方法——计量地理</a:t>
            </a:r>
            <a:endParaRPr lang="zh-CN" altLang="en-US" sz="3600" b="1" dirty="0">
              <a:ea typeface="楷体_GB2312" pitchFamily="49" charset="-122"/>
              <a:sym typeface="+mn-ea"/>
            </a:endParaRPr>
          </a:p>
          <a:p>
            <a:pPr marL="342900" fontAlgn="auto">
              <a:lnSpc>
                <a:spcPct val="150000"/>
              </a:lnSpc>
              <a:spcBef>
                <a:spcPts val="0"/>
              </a:spcBef>
              <a:buFont typeface="Wingdings" panose="05000000000000000000" charset="0"/>
              <a:buChar char="Ø"/>
            </a:pPr>
            <a:r>
              <a:rPr lang="zh-CN" altLang="en-US" sz="3600" b="1" dirty="0">
                <a:ea typeface="楷体_GB2312" pitchFamily="49" charset="-122"/>
                <a:sym typeface="+mn-ea"/>
              </a:rPr>
              <a:t>心理学——行为地理</a:t>
            </a:r>
            <a:endParaRPr lang="zh-CN" altLang="en-US" sz="3600" b="1" dirty="0">
              <a:ea typeface="楷体_GB2312" pitchFamily="49" charset="-122"/>
              <a:sym typeface="+mn-ea"/>
            </a:endParaRPr>
          </a:p>
          <a:p>
            <a:pPr marL="342900" fontAlgn="auto">
              <a:lnSpc>
                <a:spcPct val="150000"/>
              </a:lnSpc>
              <a:spcBef>
                <a:spcPts val="0"/>
              </a:spcBef>
              <a:buFont typeface="Wingdings" panose="05000000000000000000" charset="0"/>
              <a:buChar char="Ø"/>
            </a:pPr>
            <a:r>
              <a:rPr lang="zh-CN" altLang="en-US" sz="3600" b="1" dirty="0">
                <a:ea typeface="楷体_GB2312" pitchFamily="49" charset="-122"/>
                <a:sym typeface="+mn-ea"/>
              </a:rPr>
              <a:t>人文主义——人本主义地理学</a:t>
            </a:r>
            <a:endParaRPr lang="zh-CN" altLang="en-US" sz="36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现代人文地理学的发展</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683260" y="1412875"/>
            <a:ext cx="7921625" cy="4617085"/>
          </a:xfrm>
          <a:prstGeom prst="rect">
            <a:avLst/>
          </a:prstGeom>
          <a:noFill/>
        </p:spPr>
        <p:txBody>
          <a:bodyPr wrap="square" rtlCol="0" anchor="t">
            <a:noAutofit/>
          </a:bodyPr>
          <a:p>
            <a:pPr marL="342900" fontAlgn="auto">
              <a:lnSpc>
                <a:spcPct val="150000"/>
              </a:lnSpc>
              <a:spcBef>
                <a:spcPts val="0"/>
              </a:spcBef>
              <a:buFont typeface="Wingdings" panose="05000000000000000000" charset="0"/>
            </a:pPr>
            <a:r>
              <a:rPr lang="zh-CN" altLang="en-US" sz="4000" b="1" dirty="0">
                <a:ea typeface="楷体_GB2312" pitchFamily="49" charset="-122"/>
                <a:sym typeface="+mn-ea"/>
              </a:rPr>
              <a:t>（一）主要</a:t>
            </a:r>
            <a:r>
              <a:rPr lang="zh-CN" altLang="en-US" sz="4000" b="1" dirty="0">
                <a:ea typeface="楷体_GB2312" pitchFamily="49" charset="-122"/>
                <a:sym typeface="+mn-ea"/>
              </a:rPr>
              <a:t>特征</a:t>
            </a:r>
            <a:endParaRPr lang="zh-CN" altLang="en-US" sz="4000" b="1" dirty="0">
              <a:ea typeface="楷体_GB2312" pitchFamily="49" charset="-122"/>
              <a:sym typeface="+mn-ea"/>
            </a:endParaRPr>
          </a:p>
          <a:p>
            <a:pPr marL="342900" fontAlgn="auto">
              <a:lnSpc>
                <a:spcPct val="150000"/>
              </a:lnSpc>
              <a:spcBef>
                <a:spcPts val="0"/>
              </a:spcBef>
              <a:buFont typeface="Wingdings" panose="05000000000000000000" charset="0"/>
              <a:buChar char="Ø"/>
            </a:pPr>
            <a:r>
              <a:rPr lang="zh-CN" altLang="en-US" sz="3600" b="1" dirty="0">
                <a:ea typeface="楷体_GB2312" pitchFamily="49" charset="-122"/>
                <a:sym typeface="+mn-ea"/>
              </a:rPr>
              <a:t>理论与哲学方法论的多元化</a:t>
            </a:r>
            <a:endParaRPr lang="zh-CN" altLang="en-US" sz="3600" b="1" dirty="0">
              <a:ea typeface="楷体_GB2312" pitchFamily="49" charset="-122"/>
              <a:sym typeface="+mn-ea"/>
            </a:endParaRPr>
          </a:p>
          <a:p>
            <a:pPr marL="342900" fontAlgn="auto">
              <a:lnSpc>
                <a:spcPct val="150000"/>
              </a:lnSpc>
              <a:spcBef>
                <a:spcPts val="0"/>
              </a:spcBef>
              <a:buFont typeface="Wingdings" panose="05000000000000000000" charset="0"/>
              <a:buChar char="Ø"/>
            </a:pPr>
            <a:r>
              <a:rPr lang="zh-CN" altLang="en-US" sz="3600" b="1" dirty="0">
                <a:ea typeface="楷体_GB2312" pitchFamily="49" charset="-122"/>
                <a:sym typeface="+mn-ea"/>
              </a:rPr>
              <a:t>研究方法的不断革新</a:t>
            </a:r>
            <a:endParaRPr lang="zh-CN" altLang="en-US" sz="3600" b="1" dirty="0">
              <a:ea typeface="楷体_GB2312" pitchFamily="49" charset="-122"/>
              <a:sym typeface="+mn-ea"/>
            </a:endParaRPr>
          </a:p>
          <a:p>
            <a:pPr marL="342900" fontAlgn="auto">
              <a:lnSpc>
                <a:spcPct val="150000"/>
              </a:lnSpc>
              <a:spcBef>
                <a:spcPts val="0"/>
              </a:spcBef>
              <a:buFont typeface="Wingdings" panose="05000000000000000000" charset="0"/>
              <a:buChar char="Ø"/>
            </a:pPr>
            <a:r>
              <a:rPr lang="zh-CN" altLang="en-US" sz="3600" b="1" dirty="0">
                <a:ea typeface="楷体_GB2312" pitchFamily="49" charset="-122"/>
                <a:sym typeface="+mn-ea"/>
              </a:rPr>
              <a:t>研究内容和方向的社会化应用化</a:t>
            </a:r>
            <a:endParaRPr lang="zh-CN" altLang="en-US" sz="36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3556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a:solidFill>
                    <a:srgbClr val="1402BE"/>
                  </a:solidFill>
                  <a:ea typeface="隶书" panose="02010509060101010101" pitchFamily="49" charset="-122"/>
                  <a:sym typeface="+mn-ea"/>
                </a:rPr>
                <a:t>第三节</a:t>
              </a:r>
              <a:r>
                <a:rPr lang="en-US" altLang="zh-CN" sz="2800" b="1" dirty="0">
                  <a:solidFill>
                    <a:srgbClr val="1402BE"/>
                  </a:solidFill>
                  <a:ea typeface="隶书" panose="02010509060101010101" pitchFamily="49" charset="-122"/>
                  <a:sym typeface="+mn-ea"/>
                </a:rPr>
                <a:t>  </a:t>
              </a:r>
              <a:r>
                <a:rPr lang="zh-CN" altLang="en-US" sz="2800" b="1" dirty="0">
                  <a:solidFill>
                    <a:srgbClr val="1402BE"/>
                  </a:solidFill>
                  <a:ea typeface="隶书" panose="02010509060101010101" pitchFamily="49" charset="-122"/>
                  <a:sym typeface="+mn-ea"/>
                </a:rPr>
                <a:t>中</a:t>
              </a:r>
              <a:r>
                <a:rPr lang="zh-CN" altLang="en-US" sz="2800" b="1" dirty="0">
                  <a:solidFill>
                    <a:srgbClr val="1402BE"/>
                  </a:solidFill>
                  <a:ea typeface="隶书" panose="02010509060101010101" pitchFamily="49" charset="-122"/>
                  <a:sym typeface="+mn-ea"/>
                </a:rPr>
                <a:t>国人文地理学的发展过程</a:t>
              </a:r>
              <a:endParaRPr lang="zh-CN" altLang="en-US" sz="2800" b="1" dirty="0">
                <a:solidFill>
                  <a:srgbClr val="1402BE"/>
                </a:solidFill>
                <a:ea typeface="隶书" panose="02010509060101010101" pitchFamily="49" charset="-122"/>
                <a:sym typeface="+mn-ea"/>
              </a:endParaRPr>
            </a:p>
          </p:txBody>
        </p:sp>
      </p:grpSp>
      <p:sp>
        <p:nvSpPr>
          <p:cNvPr id="11267" name="文本占位符 5122"/>
          <p:cNvSpPr>
            <a:spLocks noGrp="1"/>
          </p:cNvSpPr>
          <p:nvPr/>
        </p:nvSpPr>
        <p:spPr>
          <a:xfrm>
            <a:off x="1979295" y="1125220"/>
            <a:ext cx="6268085" cy="2121535"/>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100000"/>
              </a:lnSpc>
              <a:buNone/>
            </a:pPr>
            <a:r>
              <a:rPr lang="zh-CN" altLang="en-US" dirty="0">
                <a:solidFill>
                  <a:srgbClr val="FF0000"/>
                </a:solidFill>
                <a:latin typeface="华文行楷" panose="02010800040101010101" pitchFamily="2" charset="-122"/>
                <a:ea typeface="华文行楷" panose="02010800040101010101" pitchFamily="2" charset="-122"/>
              </a:rPr>
              <a:t>一、中国古代的人文地理学</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100000"/>
              </a:lnSpc>
              <a:buNone/>
            </a:pPr>
            <a:r>
              <a:rPr lang="zh-CN" altLang="en-US" dirty="0">
                <a:solidFill>
                  <a:srgbClr val="FF0000"/>
                </a:solidFill>
                <a:latin typeface="华文行楷" panose="02010800040101010101" pitchFamily="2" charset="-122"/>
                <a:ea typeface="华文行楷" panose="02010800040101010101" pitchFamily="2" charset="-122"/>
              </a:rPr>
              <a:t>二、近代人文地理学的发展</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100000"/>
              </a:lnSpc>
              <a:buNone/>
            </a:pPr>
            <a:r>
              <a:rPr lang="zh-CN" altLang="en-US" dirty="0">
                <a:solidFill>
                  <a:srgbClr val="FF0000"/>
                </a:solidFill>
                <a:latin typeface="华文行楷" panose="02010800040101010101" pitchFamily="2" charset="-122"/>
                <a:ea typeface="华文行楷" panose="02010800040101010101" pitchFamily="2" charset="-122"/>
              </a:rPr>
              <a:t>三、建国</a:t>
            </a:r>
            <a:r>
              <a:rPr lang="zh-CN" altLang="en-US" dirty="0">
                <a:solidFill>
                  <a:srgbClr val="FF0000"/>
                </a:solidFill>
                <a:latin typeface="华文行楷" panose="02010800040101010101" pitchFamily="2" charset="-122"/>
                <a:ea typeface="华文行楷" panose="02010800040101010101" pitchFamily="2" charset="-122"/>
              </a:rPr>
              <a:t>后人文地理学的发展</a:t>
            </a:r>
            <a:r>
              <a:rPr lang="zh-CN" altLang="en-US" dirty="0">
                <a:ea typeface="楷体_GB2312" pitchFamily="49" charset="-122"/>
              </a:rPr>
              <a:t>     </a:t>
            </a:r>
            <a:endParaRPr lang="zh-CN" altLang="en-US">
              <a:ea typeface="华文新魏" panose="02010800040101010101" pitchFamily="2" charset="-122"/>
            </a:endParaRPr>
          </a:p>
        </p:txBody>
      </p:sp>
      <p:pic>
        <p:nvPicPr>
          <p:cNvPr id="11" name="图片 10" descr="胡焕庸线1"/>
          <p:cNvPicPr>
            <a:picLocks noChangeAspect="1"/>
          </p:cNvPicPr>
          <p:nvPr/>
        </p:nvPicPr>
        <p:blipFill>
          <a:blip r:embed="rId3"/>
          <a:stretch>
            <a:fillRect/>
          </a:stretch>
        </p:blipFill>
        <p:spPr>
          <a:xfrm>
            <a:off x="2195830" y="2768600"/>
            <a:ext cx="5080000" cy="4089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一、中国</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古代人文地理学</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1043305" y="1412875"/>
            <a:ext cx="7349490" cy="4617085"/>
          </a:xfrm>
          <a:prstGeom prst="rect">
            <a:avLst/>
          </a:prstGeom>
          <a:noFill/>
        </p:spPr>
        <p:txBody>
          <a:bodyPr wrap="square" rtlCol="0" anchor="t">
            <a:noAutofit/>
          </a:bodyPr>
          <a:p>
            <a:pPr marL="342900" fontAlgn="auto">
              <a:lnSpc>
                <a:spcPct val="220000"/>
              </a:lnSpc>
              <a:spcBef>
                <a:spcPts val="0"/>
              </a:spcBef>
              <a:buFont typeface="Wingdings" panose="05000000000000000000" charset="0"/>
              <a:buChar char="Ø"/>
            </a:pPr>
            <a:r>
              <a:rPr lang="zh-CN" altLang="en-US" sz="2100" b="1" dirty="0">
                <a:ea typeface="楷体_GB2312" pitchFamily="49" charset="-122"/>
                <a:sym typeface="+mn-ea"/>
              </a:rPr>
              <a:t>最早的地理著作《禹贡》，成书约在公元前</a:t>
            </a:r>
            <a:r>
              <a:rPr lang="en-US" altLang="zh-CN" sz="2100" b="1" dirty="0">
                <a:ea typeface="楷体_GB2312" pitchFamily="49" charset="-122"/>
                <a:sym typeface="+mn-ea"/>
              </a:rPr>
              <a:t>500</a:t>
            </a:r>
            <a:r>
              <a:rPr lang="zh-CN" altLang="en-US" sz="2100" b="1" dirty="0">
                <a:ea typeface="楷体_GB2312" pitchFamily="49" charset="-122"/>
                <a:sym typeface="+mn-ea"/>
              </a:rPr>
              <a:t>年</a:t>
            </a:r>
            <a:r>
              <a:rPr lang="zh-CN" altLang="en-US" sz="2100" b="1" dirty="0">
                <a:ea typeface="楷体_GB2312" pitchFamily="49" charset="-122"/>
                <a:sym typeface="+mn-ea"/>
              </a:rPr>
              <a:t>左右。</a:t>
            </a:r>
            <a:endParaRPr lang="zh-CN" altLang="en-US" sz="2100" b="1" dirty="0">
              <a:ea typeface="楷体_GB2312" pitchFamily="49" charset="-122"/>
              <a:sym typeface="+mn-ea"/>
            </a:endParaRPr>
          </a:p>
          <a:p>
            <a:pPr marL="342900" fontAlgn="auto">
              <a:lnSpc>
                <a:spcPct val="220000"/>
              </a:lnSpc>
              <a:spcBef>
                <a:spcPts val="0"/>
              </a:spcBef>
              <a:buFont typeface="Wingdings" panose="05000000000000000000" charset="0"/>
              <a:buChar char="Ø"/>
            </a:pPr>
            <a:r>
              <a:rPr lang="zh-CN" altLang="en-US" sz="2100" b="1" dirty="0">
                <a:ea typeface="楷体_GB2312" pitchFamily="49" charset="-122"/>
                <a:sym typeface="+mn-ea"/>
              </a:rPr>
              <a:t>产生了人地关系思想的萌芽，包括地理环境决定论、人定胜天思想、天人相关论及因地制宜</a:t>
            </a:r>
            <a:r>
              <a:rPr lang="zh-CN" altLang="en-US" sz="2100" b="1" dirty="0">
                <a:ea typeface="楷体_GB2312" pitchFamily="49" charset="-122"/>
                <a:sym typeface="+mn-ea"/>
              </a:rPr>
              <a:t>思想。</a:t>
            </a:r>
            <a:endParaRPr lang="zh-CN" altLang="en-US" sz="2100" b="1" dirty="0">
              <a:ea typeface="楷体_GB2312" pitchFamily="49" charset="-122"/>
              <a:sym typeface="+mn-ea"/>
            </a:endParaRPr>
          </a:p>
          <a:p>
            <a:pPr marL="342900" fontAlgn="auto">
              <a:lnSpc>
                <a:spcPct val="220000"/>
              </a:lnSpc>
              <a:spcBef>
                <a:spcPts val="0"/>
              </a:spcBef>
              <a:buFont typeface="Wingdings" panose="05000000000000000000" charset="0"/>
              <a:buChar char="Ø"/>
            </a:pPr>
            <a:r>
              <a:rPr lang="zh-CN" altLang="en-US" sz="2100" b="1" dirty="0">
                <a:ea typeface="楷体_GB2312" pitchFamily="49" charset="-122"/>
                <a:sym typeface="+mn-ea"/>
              </a:rPr>
              <a:t> 积累了大量以区域人文地理论述为特色的人文地理知识，史书、地方志、游</a:t>
            </a:r>
            <a:r>
              <a:rPr lang="zh-CN" altLang="en-US" sz="2100" b="1" dirty="0">
                <a:ea typeface="楷体_GB2312" pitchFamily="49" charset="-122"/>
                <a:sym typeface="+mn-ea"/>
              </a:rPr>
              <a:t>记。</a:t>
            </a:r>
            <a:endParaRPr lang="zh-CN" altLang="en-US" sz="21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4" name="图片 3"/>
          <p:cNvPicPr>
            <a:picLocks noChangeAspect="1"/>
          </p:cNvPicPr>
          <p:nvPr/>
        </p:nvPicPr>
        <p:blipFill>
          <a:blip r:embed="rId3"/>
          <a:stretch>
            <a:fillRect/>
          </a:stretch>
        </p:blipFill>
        <p:spPr>
          <a:xfrm>
            <a:off x="0" y="44450"/>
            <a:ext cx="9144000" cy="6769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2" name="图片 1"/>
          <p:cNvPicPr>
            <a:picLocks noChangeAspect="1"/>
          </p:cNvPicPr>
          <p:nvPr/>
        </p:nvPicPr>
        <p:blipFill>
          <a:blip r:embed="rId3"/>
          <a:stretch>
            <a:fillRect/>
          </a:stretch>
        </p:blipFill>
        <p:spPr>
          <a:xfrm>
            <a:off x="3347720" y="0"/>
            <a:ext cx="5829300" cy="6543675"/>
          </a:xfrm>
          <a:prstGeom prst="rect">
            <a:avLst/>
          </a:prstGeom>
        </p:spPr>
      </p:pic>
      <p:pic>
        <p:nvPicPr>
          <p:cNvPr id="3" name="图片 2"/>
          <p:cNvPicPr>
            <a:picLocks noChangeAspect="1"/>
          </p:cNvPicPr>
          <p:nvPr/>
        </p:nvPicPr>
        <p:blipFill>
          <a:blip r:embed="rId4"/>
          <a:stretch>
            <a:fillRect/>
          </a:stretch>
        </p:blipFill>
        <p:spPr>
          <a:xfrm>
            <a:off x="35560" y="692785"/>
            <a:ext cx="3631762" cy="504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51903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二、近代人文地理学引进与</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发展</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1043305" y="1412875"/>
            <a:ext cx="7349490" cy="4617085"/>
          </a:xfrm>
          <a:prstGeom prst="rect">
            <a:avLst/>
          </a:prstGeom>
          <a:noFill/>
        </p:spPr>
        <p:txBody>
          <a:bodyPr wrap="square" rtlCol="0" anchor="t">
            <a:noAutofit/>
          </a:bodyPr>
          <a:p>
            <a:pPr marL="342900" fontAlgn="auto">
              <a:lnSpc>
                <a:spcPct val="220000"/>
              </a:lnSpc>
              <a:spcBef>
                <a:spcPts val="0"/>
              </a:spcBef>
              <a:buFont typeface="Wingdings" panose="05000000000000000000" charset="0"/>
              <a:buChar char="Ø"/>
            </a:pPr>
            <a:r>
              <a:rPr lang="zh-CN" altLang="en-US" sz="2100" b="1" dirty="0">
                <a:ea typeface="楷体_GB2312" pitchFamily="49" charset="-122"/>
                <a:sym typeface="+mn-ea"/>
              </a:rPr>
              <a:t>张相文编著第一批地理教科书、创办第一个地理学术团体</a:t>
            </a:r>
            <a:r>
              <a:rPr lang="en-US" altLang="zh-CN" sz="2100" b="1" dirty="0">
                <a:ea typeface="楷体_GB2312" pitchFamily="49" charset="-122"/>
                <a:sym typeface="+mn-ea"/>
              </a:rPr>
              <a:t>——</a:t>
            </a:r>
            <a:r>
              <a:rPr lang="zh-CN" altLang="en-US" sz="2100" b="1" dirty="0">
                <a:ea typeface="楷体_GB2312" pitchFamily="49" charset="-122"/>
                <a:sym typeface="+mn-ea"/>
              </a:rPr>
              <a:t>中国地学会，创办最早的地理杂志</a:t>
            </a:r>
            <a:r>
              <a:rPr lang="en-US" altLang="zh-CN" sz="2100" b="1" dirty="0">
                <a:ea typeface="楷体_GB2312" pitchFamily="49" charset="-122"/>
                <a:sym typeface="+mn-ea"/>
              </a:rPr>
              <a:t>——</a:t>
            </a:r>
            <a:r>
              <a:rPr lang="zh-CN" altLang="en-US" sz="2100" b="1" dirty="0">
                <a:ea typeface="楷体_GB2312" pitchFamily="49" charset="-122"/>
                <a:sym typeface="+mn-ea"/>
              </a:rPr>
              <a:t>《地学</a:t>
            </a:r>
            <a:r>
              <a:rPr lang="zh-CN" altLang="en-US" sz="2100" b="1" dirty="0">
                <a:ea typeface="楷体_GB2312" pitchFamily="49" charset="-122"/>
                <a:sym typeface="+mn-ea"/>
              </a:rPr>
              <a:t>杂志》</a:t>
            </a:r>
            <a:endParaRPr lang="zh-CN" altLang="en-US" sz="2100" b="1" dirty="0">
              <a:ea typeface="楷体_GB2312" pitchFamily="49" charset="-122"/>
              <a:sym typeface="+mn-ea"/>
            </a:endParaRPr>
          </a:p>
          <a:p>
            <a:pPr marL="342900" fontAlgn="auto">
              <a:lnSpc>
                <a:spcPct val="220000"/>
              </a:lnSpc>
              <a:spcBef>
                <a:spcPts val="0"/>
              </a:spcBef>
              <a:buFont typeface="Wingdings" panose="05000000000000000000" charset="0"/>
              <a:buChar char="Ø"/>
            </a:pPr>
            <a:r>
              <a:rPr lang="zh-CN" altLang="en-US" sz="2100" b="1" dirty="0">
                <a:ea typeface="楷体_GB2312" pitchFamily="49" charset="-122"/>
                <a:sym typeface="+mn-ea"/>
              </a:rPr>
              <a:t>竺可桢在南京高等师范学校（东南大学）创建地理学系，浙江大学创办史地</a:t>
            </a:r>
            <a:r>
              <a:rPr lang="zh-CN" altLang="en-US" sz="2100" b="1" dirty="0">
                <a:ea typeface="楷体_GB2312" pitchFamily="49" charset="-122"/>
                <a:sym typeface="+mn-ea"/>
              </a:rPr>
              <a:t>系。</a:t>
            </a:r>
            <a:endParaRPr lang="zh-CN" altLang="en-US" sz="2100" b="1" dirty="0">
              <a:ea typeface="楷体_GB2312" pitchFamily="49" charset="-122"/>
              <a:sym typeface="+mn-ea"/>
            </a:endParaRPr>
          </a:p>
          <a:p>
            <a:pPr marL="342900" fontAlgn="auto">
              <a:lnSpc>
                <a:spcPct val="220000"/>
              </a:lnSpc>
              <a:spcBef>
                <a:spcPts val="0"/>
              </a:spcBef>
              <a:buFont typeface="Wingdings" panose="05000000000000000000" charset="0"/>
              <a:buChar char="Ø"/>
            </a:pPr>
            <a:r>
              <a:rPr lang="zh-CN" altLang="en-US" sz="2100" b="1" dirty="0">
                <a:ea typeface="楷体_GB2312" pitchFamily="49" charset="-122"/>
                <a:sym typeface="+mn-ea"/>
              </a:rPr>
              <a:t>主要引入西方近代人文地理学新思想和研究方法，并取得一定的</a:t>
            </a:r>
            <a:r>
              <a:rPr lang="zh-CN" altLang="en-US" sz="2100" b="1" dirty="0">
                <a:ea typeface="楷体_GB2312" pitchFamily="49" charset="-122"/>
                <a:sym typeface="+mn-ea"/>
              </a:rPr>
              <a:t>成就。</a:t>
            </a:r>
            <a:endParaRPr lang="zh-CN" altLang="en-US" sz="21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51903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三、建国</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后人文地理学发展</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1043305" y="1412875"/>
            <a:ext cx="7349490" cy="4617085"/>
          </a:xfrm>
          <a:prstGeom prst="rect">
            <a:avLst/>
          </a:prstGeom>
          <a:noFill/>
        </p:spPr>
        <p:txBody>
          <a:bodyPr wrap="square" rtlCol="0" anchor="t">
            <a:noAutofit/>
          </a:bodyPr>
          <a:p>
            <a:pPr marL="342900" fontAlgn="auto">
              <a:lnSpc>
                <a:spcPct val="220000"/>
              </a:lnSpc>
              <a:spcBef>
                <a:spcPts val="0"/>
              </a:spcBef>
              <a:buFont typeface="Wingdings" panose="05000000000000000000" charset="0"/>
              <a:buChar char="Ø"/>
            </a:pPr>
            <a:r>
              <a:rPr lang="en-US" sz="2100" b="1" dirty="0">
                <a:ea typeface="楷体_GB2312" pitchFamily="49" charset="-122"/>
                <a:sym typeface="+mn-ea"/>
              </a:rPr>
              <a:t>1949-1979</a:t>
            </a:r>
            <a:r>
              <a:rPr lang="zh-CN" altLang="en-US" sz="2100" b="1" dirty="0">
                <a:ea typeface="楷体_GB2312" pitchFamily="49" charset="-122"/>
                <a:sym typeface="+mn-ea"/>
              </a:rPr>
              <a:t>年，受苏联模式影响，人文地理受到了不公正对待，经济地理学取代了人文地理</a:t>
            </a:r>
            <a:r>
              <a:rPr lang="zh-CN" altLang="en-US" sz="2100" b="1" dirty="0">
                <a:ea typeface="楷体_GB2312" pitchFamily="49" charset="-122"/>
                <a:sym typeface="+mn-ea"/>
              </a:rPr>
              <a:t>学。</a:t>
            </a:r>
            <a:endParaRPr lang="zh-CN" altLang="en-US" sz="2100" b="1" dirty="0">
              <a:ea typeface="楷体_GB2312" pitchFamily="49" charset="-122"/>
              <a:sym typeface="+mn-ea"/>
            </a:endParaRPr>
          </a:p>
          <a:p>
            <a:pPr marL="342900" fontAlgn="auto">
              <a:lnSpc>
                <a:spcPct val="220000"/>
              </a:lnSpc>
              <a:spcBef>
                <a:spcPts val="0"/>
              </a:spcBef>
              <a:buFont typeface="Wingdings" panose="05000000000000000000" charset="0"/>
              <a:buChar char="Ø"/>
            </a:pPr>
            <a:r>
              <a:rPr lang="en-US" altLang="zh-CN" sz="2100" b="1" dirty="0">
                <a:ea typeface="楷体_GB2312" pitchFamily="49" charset="-122"/>
                <a:sym typeface="+mn-ea"/>
              </a:rPr>
              <a:t>1980-1990</a:t>
            </a:r>
            <a:r>
              <a:rPr lang="zh-CN" altLang="en-US" sz="2100" b="1" dirty="0">
                <a:ea typeface="楷体_GB2312" pitchFamily="49" charset="-122"/>
                <a:sym typeface="+mn-ea"/>
              </a:rPr>
              <a:t>年，李旭旦先生提出复兴人文地理。成立人文地理专业委员会，创办《人文地理》学术</a:t>
            </a:r>
            <a:r>
              <a:rPr lang="zh-CN" altLang="en-US" sz="2100" b="1" dirty="0">
                <a:ea typeface="楷体_GB2312" pitchFamily="49" charset="-122"/>
                <a:sym typeface="+mn-ea"/>
              </a:rPr>
              <a:t>期刊。</a:t>
            </a:r>
            <a:endParaRPr lang="zh-CN" altLang="en-US" sz="2100" b="1" dirty="0">
              <a:ea typeface="楷体_GB2312" pitchFamily="49" charset="-122"/>
              <a:sym typeface="+mn-ea"/>
            </a:endParaRPr>
          </a:p>
          <a:p>
            <a:pPr marL="342900" fontAlgn="auto">
              <a:lnSpc>
                <a:spcPct val="220000"/>
              </a:lnSpc>
              <a:spcBef>
                <a:spcPts val="0"/>
              </a:spcBef>
              <a:buFont typeface="Wingdings" panose="05000000000000000000" charset="0"/>
              <a:buChar char="Ø"/>
            </a:pPr>
            <a:r>
              <a:rPr lang="en-US" altLang="zh-CN" sz="2100" b="1" dirty="0">
                <a:ea typeface="楷体_GB2312" pitchFamily="49" charset="-122"/>
                <a:sym typeface="+mn-ea"/>
              </a:rPr>
              <a:t>1990</a:t>
            </a:r>
            <a:r>
              <a:rPr lang="zh-CN" altLang="en-US" sz="2100" b="1" dirty="0">
                <a:ea typeface="楷体_GB2312" pitchFamily="49" charset="-122"/>
                <a:sym typeface="+mn-ea"/>
              </a:rPr>
              <a:t>年以后全面发展、提高阶段，走上复兴创新的</a:t>
            </a:r>
            <a:r>
              <a:rPr lang="zh-CN" altLang="en-US" sz="2100" b="1" dirty="0">
                <a:ea typeface="楷体_GB2312" pitchFamily="49" charset="-122"/>
                <a:sym typeface="+mn-ea"/>
              </a:rPr>
              <a:t>道路。</a:t>
            </a:r>
            <a:endParaRPr lang="zh-CN" altLang="en-US" sz="21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8" name="矩形 7"/>
          <p:cNvSpPr/>
          <p:nvPr/>
        </p:nvSpPr>
        <p:spPr>
          <a:xfrm>
            <a:off x="1283018" y="1779270"/>
            <a:ext cx="7405688" cy="461010"/>
          </a:xfrm>
          <a:prstGeom prst="rect">
            <a:avLst/>
          </a:prstGeom>
        </p:spPr>
        <p:txBody>
          <a:bodyPr wrap="square">
            <a:noAutofit/>
          </a:bodyPr>
          <a:lstStyle/>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第一节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人文地理学的研究对象与特性</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 name="矩形 1"/>
          <p:cNvSpPr/>
          <p:nvPr/>
        </p:nvSpPr>
        <p:spPr>
          <a:xfrm>
            <a:off x="1283018" y="2819400"/>
            <a:ext cx="7500938" cy="461010"/>
          </a:xfrm>
          <a:prstGeom prst="rect">
            <a:avLst/>
          </a:prstGeom>
        </p:spPr>
        <p:txBody>
          <a:bodyPr wrap="square">
            <a:noAutofit/>
          </a:bodyPr>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第二节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西方人文地理学的发展过程</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9" name="矩形 8"/>
          <p:cNvSpPr/>
          <p:nvPr/>
        </p:nvSpPr>
        <p:spPr>
          <a:xfrm>
            <a:off x="1283018" y="3859530"/>
            <a:ext cx="7500938" cy="461010"/>
          </a:xfrm>
          <a:prstGeom prst="rect">
            <a:avLst/>
          </a:prstGeom>
        </p:spPr>
        <p:txBody>
          <a:bodyPr wrap="square">
            <a:noAutofit/>
          </a:bodyPr>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第三节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中国人文地理学的发展</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1" name="矩形 10"/>
          <p:cNvSpPr/>
          <p:nvPr/>
        </p:nvSpPr>
        <p:spPr>
          <a:xfrm>
            <a:off x="1338263" y="4982051"/>
            <a:ext cx="7350443" cy="461010"/>
          </a:xfrm>
          <a:prstGeom prst="rect">
            <a:avLst/>
          </a:prstGeom>
        </p:spPr>
        <p:txBody>
          <a:bodyPr wrap="square">
            <a:noAutofit/>
          </a:bodyPr>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第四节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人文地理学的研究任务</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51903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第</a:t>
            </a:r>
            <a:r>
              <a:rPr kumimoji="0" lang="en-US" altLang="zh-CN"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4</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节</a:t>
            </a:r>
            <a:r>
              <a:rPr kumimoji="0" lang="en-US" altLang="zh-CN"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 </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人文地理学研究</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任务</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971550" y="1268730"/>
            <a:ext cx="7349490" cy="4617085"/>
          </a:xfrm>
          <a:prstGeom prst="rect">
            <a:avLst/>
          </a:prstGeom>
          <a:noFill/>
        </p:spPr>
        <p:txBody>
          <a:bodyPr wrap="square" rtlCol="0" anchor="t">
            <a:noAutofit/>
          </a:bodyPr>
          <a:p>
            <a:pPr marL="342900" fontAlgn="auto">
              <a:lnSpc>
                <a:spcPct val="220000"/>
              </a:lnSpc>
              <a:spcBef>
                <a:spcPts val="0"/>
              </a:spcBef>
            </a:pPr>
            <a:r>
              <a:rPr sz="2100" b="1" dirty="0">
                <a:ea typeface="楷体_GB2312" pitchFamily="49" charset="-122"/>
                <a:sym typeface="+mn-ea"/>
              </a:rPr>
              <a:t>一、人文地理学对科学认知的贡献及其学科建设任务 </a:t>
            </a:r>
            <a:endParaRPr sz="2100" b="1" dirty="0">
              <a:ea typeface="楷体_GB2312" pitchFamily="49" charset="-122"/>
              <a:sym typeface="+mn-ea"/>
            </a:endParaRPr>
          </a:p>
          <a:p>
            <a:pPr marL="800100" lvl="1" fontAlgn="auto">
              <a:lnSpc>
                <a:spcPct val="220000"/>
              </a:lnSpc>
              <a:spcBef>
                <a:spcPts val="0"/>
              </a:spcBef>
            </a:pPr>
            <a:r>
              <a:rPr sz="2100" b="1" dirty="0">
                <a:ea typeface="楷体_GB2312" pitchFamily="49" charset="-122"/>
                <a:sym typeface="+mn-ea"/>
              </a:rPr>
              <a:t>1、人地关系地域系统的理论</a:t>
            </a:r>
            <a:endParaRPr sz="2100" b="1" dirty="0">
              <a:ea typeface="楷体_GB2312" pitchFamily="49" charset="-122"/>
              <a:sym typeface="+mn-ea"/>
            </a:endParaRPr>
          </a:p>
          <a:p>
            <a:pPr marL="800100" lvl="1" fontAlgn="auto">
              <a:lnSpc>
                <a:spcPct val="220000"/>
              </a:lnSpc>
              <a:spcBef>
                <a:spcPts val="0"/>
              </a:spcBef>
            </a:pPr>
            <a:r>
              <a:rPr sz="2100" b="1" dirty="0">
                <a:ea typeface="楷体_GB2312" pitchFamily="49" charset="-122"/>
                <a:sym typeface="+mn-ea"/>
              </a:rPr>
              <a:t>2、区域开发的综合研究</a:t>
            </a:r>
            <a:endParaRPr sz="2100" b="1" dirty="0">
              <a:ea typeface="楷体_GB2312" pitchFamily="49" charset="-122"/>
              <a:sym typeface="+mn-ea"/>
            </a:endParaRPr>
          </a:p>
          <a:p>
            <a:pPr marL="800100" lvl="1" fontAlgn="auto">
              <a:lnSpc>
                <a:spcPct val="220000"/>
              </a:lnSpc>
              <a:spcBef>
                <a:spcPts val="0"/>
              </a:spcBef>
            </a:pPr>
            <a:r>
              <a:rPr sz="2100" b="1" dirty="0">
                <a:ea typeface="楷体_GB2312" pitchFamily="49" charset="-122"/>
                <a:sym typeface="+mn-ea"/>
              </a:rPr>
              <a:t>3、加强新技术新方法的应用</a:t>
            </a:r>
            <a:endParaRPr sz="2100" b="1" dirty="0">
              <a:ea typeface="楷体_GB2312" pitchFamily="49" charset="-122"/>
              <a:sym typeface="+mn-ea"/>
            </a:endParaRPr>
          </a:p>
          <a:p>
            <a:pPr marL="342900" fontAlgn="auto">
              <a:lnSpc>
                <a:spcPct val="220000"/>
              </a:lnSpc>
              <a:spcBef>
                <a:spcPts val="0"/>
              </a:spcBef>
            </a:pPr>
            <a:r>
              <a:rPr sz="2100" b="1" dirty="0">
                <a:ea typeface="楷体_GB2312" pitchFamily="49" charset="-122"/>
                <a:sym typeface="+mn-ea"/>
              </a:rPr>
              <a:t>二、积极参与社会经济实践，提高其应用价值</a:t>
            </a:r>
            <a:endParaRPr sz="2100" b="1" dirty="0">
              <a:ea typeface="楷体_GB2312" pitchFamily="49" charset="-122"/>
              <a:sym typeface="+mn-ea"/>
            </a:endParaRPr>
          </a:p>
          <a:p>
            <a:pPr marL="342900" fontAlgn="auto">
              <a:lnSpc>
                <a:spcPct val="220000"/>
              </a:lnSpc>
              <a:spcBef>
                <a:spcPts val="0"/>
              </a:spcBef>
            </a:pPr>
            <a:r>
              <a:rPr sz="2100" b="1" dirty="0">
                <a:ea typeface="楷体_GB2312" pitchFamily="49" charset="-122"/>
                <a:sym typeface="+mn-ea"/>
              </a:rPr>
              <a:t>三、文化教育功能——为普及人文地理知识服务</a:t>
            </a:r>
            <a:endParaRPr sz="21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51903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402BE"/>
                </a:solidFill>
                <a:effectLst/>
                <a:uLnTx/>
                <a:uFillTx/>
                <a:latin typeface="微软雅黑" panose="020B0503020204020204" charset="-122"/>
                <a:ea typeface="微软雅黑" panose="020B0503020204020204" charset="-122"/>
                <a:cs typeface="+mn-ea"/>
                <a:sym typeface="+mn-lt"/>
              </a:rPr>
              <a:t>思考题：</a:t>
            </a:r>
            <a:endParaRPr kumimoji="0" lang="zh-CN" altLang="en-US" sz="3600" b="0" i="0" u="none" strike="noStrike" kern="1200" cap="none" spc="0" normalizeH="0" baseline="0" noProof="0" dirty="0">
              <a:ln>
                <a:noFill/>
              </a:ln>
              <a:solidFill>
                <a:srgbClr val="1402BE"/>
              </a:solidFill>
              <a:effectLst/>
              <a:uLnTx/>
              <a:uFillTx/>
              <a:latin typeface="微软雅黑" panose="020B0503020204020204" charset="-122"/>
              <a:ea typeface="微软雅黑" panose="020B0503020204020204" charset="-122"/>
              <a:cs typeface="+mn-ea"/>
              <a:sym typeface="+mn-lt"/>
            </a:endParaRPr>
          </a:p>
        </p:txBody>
      </p:sp>
      <p:sp>
        <p:nvSpPr>
          <p:cNvPr id="12" name="文本框 11"/>
          <p:cNvSpPr txBox="1"/>
          <p:nvPr/>
        </p:nvSpPr>
        <p:spPr>
          <a:xfrm>
            <a:off x="475615" y="1052830"/>
            <a:ext cx="8234045" cy="4617085"/>
          </a:xfrm>
          <a:prstGeom prst="rect">
            <a:avLst/>
          </a:prstGeom>
          <a:noFill/>
        </p:spPr>
        <p:txBody>
          <a:bodyPr wrap="square" rtlCol="0" anchor="t">
            <a:noAutofit/>
          </a:bodyPr>
          <a:p>
            <a:pPr marL="342900" fontAlgn="auto">
              <a:lnSpc>
                <a:spcPct val="220000"/>
              </a:lnSpc>
              <a:spcBef>
                <a:spcPts val="0"/>
              </a:spcBef>
            </a:pPr>
            <a:r>
              <a:rPr sz="2000" b="1" dirty="0">
                <a:ea typeface="楷体_GB2312" pitchFamily="49" charset="-122"/>
                <a:sym typeface="+mn-ea"/>
              </a:rPr>
              <a:t>1、人文地理学在地理学中的地位和作用。</a:t>
            </a:r>
            <a:endParaRPr sz="2000" b="1" dirty="0">
              <a:ea typeface="楷体_GB2312" pitchFamily="49" charset="-122"/>
              <a:sym typeface="+mn-ea"/>
            </a:endParaRPr>
          </a:p>
          <a:p>
            <a:pPr marL="342900" fontAlgn="auto">
              <a:lnSpc>
                <a:spcPct val="220000"/>
              </a:lnSpc>
              <a:spcBef>
                <a:spcPts val="0"/>
              </a:spcBef>
            </a:pPr>
            <a:r>
              <a:rPr sz="2000" b="1" dirty="0">
                <a:ea typeface="楷体_GB2312" pitchFamily="49" charset="-122"/>
                <a:sym typeface="+mn-ea"/>
              </a:rPr>
              <a:t>2、人文地理学的研究对象和内涵是什么？</a:t>
            </a:r>
            <a:endParaRPr sz="2000" b="1" dirty="0">
              <a:ea typeface="楷体_GB2312" pitchFamily="49" charset="-122"/>
              <a:sym typeface="+mn-ea"/>
            </a:endParaRPr>
          </a:p>
          <a:p>
            <a:pPr marL="342900" fontAlgn="auto">
              <a:lnSpc>
                <a:spcPct val="220000"/>
              </a:lnSpc>
              <a:spcBef>
                <a:spcPts val="0"/>
              </a:spcBef>
            </a:pPr>
            <a:r>
              <a:rPr sz="2000" b="1" dirty="0">
                <a:ea typeface="楷体_GB2312" pitchFamily="49" charset="-122"/>
                <a:sym typeface="+mn-ea"/>
              </a:rPr>
              <a:t>3、为什么说人文地理学是地理科学中的社会科学？人文地理学的社会特性体现在哪些方面？</a:t>
            </a:r>
            <a:endParaRPr sz="2000" b="1" dirty="0">
              <a:ea typeface="楷体_GB2312" pitchFamily="49" charset="-122"/>
              <a:sym typeface="+mn-ea"/>
            </a:endParaRPr>
          </a:p>
          <a:p>
            <a:pPr marL="342900" fontAlgn="auto">
              <a:lnSpc>
                <a:spcPct val="220000"/>
              </a:lnSpc>
              <a:spcBef>
                <a:spcPts val="0"/>
              </a:spcBef>
            </a:pPr>
            <a:r>
              <a:rPr sz="2000" b="1" dirty="0">
                <a:ea typeface="楷体_GB2312" pitchFamily="49" charset="-122"/>
                <a:sym typeface="+mn-ea"/>
              </a:rPr>
              <a:t>4、如何理解西方人文地理学发展的过程及其最新的研究趋向？</a:t>
            </a:r>
            <a:endParaRPr sz="2000" b="1" dirty="0">
              <a:ea typeface="楷体_GB2312" pitchFamily="49" charset="-122"/>
              <a:sym typeface="+mn-ea"/>
            </a:endParaRPr>
          </a:p>
          <a:p>
            <a:pPr marL="342900" fontAlgn="auto">
              <a:lnSpc>
                <a:spcPct val="220000"/>
              </a:lnSpc>
              <a:spcBef>
                <a:spcPts val="0"/>
              </a:spcBef>
            </a:pPr>
            <a:r>
              <a:rPr sz="2000" b="1" dirty="0">
                <a:ea typeface="楷体_GB2312" pitchFamily="49" charset="-122"/>
                <a:sym typeface="+mn-ea"/>
              </a:rPr>
              <a:t>5、认识建国以来中国人文地理学的发展历程，思考如何建设中国特色的人文地理学。</a:t>
            </a:r>
            <a:endParaRPr sz="2000" b="1" dirty="0">
              <a:ea typeface="楷体_GB2312" pitchFamily="49" charset="-122"/>
              <a:sym typeface="+mn-ea"/>
            </a:endParaRPr>
          </a:p>
          <a:p>
            <a:pPr marL="342900" fontAlgn="auto">
              <a:lnSpc>
                <a:spcPct val="220000"/>
              </a:lnSpc>
              <a:spcBef>
                <a:spcPts val="0"/>
              </a:spcBef>
            </a:pPr>
            <a:r>
              <a:rPr sz="2000" b="1" dirty="0">
                <a:ea typeface="楷体_GB2312" pitchFamily="49" charset="-122"/>
                <a:sym typeface="+mn-ea"/>
              </a:rPr>
              <a:t>6、讨论人文地理学科在当前中国经济社会发展中的应用价值。</a:t>
            </a:r>
            <a:endParaRPr sz="20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a:solidFill>
                    <a:srgbClr val="1402BE"/>
                  </a:solidFill>
                  <a:ea typeface="隶书" panose="02010509060101010101" pitchFamily="49" charset="-122"/>
                  <a:sym typeface="+mn-ea"/>
                </a:rPr>
                <a:t>第一节</a:t>
              </a:r>
              <a:r>
                <a:rPr lang="en-US" altLang="zh-CN" sz="2800" b="1" dirty="0">
                  <a:solidFill>
                    <a:srgbClr val="1402BE"/>
                  </a:solidFill>
                  <a:ea typeface="隶书" panose="02010509060101010101" pitchFamily="49" charset="-122"/>
                  <a:sym typeface="+mn-ea"/>
                </a:rPr>
                <a:t>  </a:t>
              </a:r>
              <a:r>
                <a:rPr lang="zh-CN" altLang="en-US" sz="2800" b="1" dirty="0">
                  <a:solidFill>
                    <a:srgbClr val="1402BE"/>
                  </a:solidFill>
                  <a:ea typeface="隶书" panose="02010509060101010101" pitchFamily="49" charset="-122"/>
                  <a:sym typeface="+mn-ea"/>
                </a:rPr>
                <a:t>人文地理学的研究对象和特性</a:t>
              </a:r>
              <a:endParaRPr kumimoji="0" lang="zh-CN" altLang="en-US" sz="2800" b="1" i="0" u="none" strike="noStrike" kern="0" cap="none" spc="0" normalizeH="0" baseline="0" noProof="0" dirty="0">
                <a:ln>
                  <a:noFill/>
                </a:ln>
                <a:solidFill>
                  <a:srgbClr val="1402BE"/>
                </a:solidFill>
                <a:effectLst/>
                <a:uLnTx/>
                <a:uFillTx/>
                <a:latin typeface="思源宋体 CN Heavy" panose="02020900000000000000" pitchFamily="18" charset="-122"/>
                <a:ea typeface="隶书" panose="02010509060101010101" pitchFamily="49" charset="-122"/>
                <a:cs typeface="+mn-cs"/>
                <a:sym typeface="+mn-ea"/>
              </a:endParaRPr>
            </a:p>
          </p:txBody>
        </p: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5" r="15"/>
          <a:stretch>
            <a:fillRect/>
          </a:stretch>
        </p:blipFill>
        <p:spPr>
          <a:xfrm>
            <a:off x="6093619" y="1833562"/>
            <a:ext cx="2636045" cy="3514726"/>
          </a:xfrm>
          <a:prstGeom prst="round1Rect">
            <a:avLst>
              <a:gd name="adj" fmla="val 26085"/>
            </a:avLst>
          </a:prstGeom>
        </p:spPr>
      </p:pic>
      <p:sp>
        <p:nvSpPr>
          <p:cNvPr id="11267" name="文本占位符 5122"/>
          <p:cNvSpPr>
            <a:spLocks noGrp="1"/>
          </p:cNvSpPr>
          <p:nvPr/>
        </p:nvSpPr>
        <p:spPr>
          <a:xfrm>
            <a:off x="539115" y="1772285"/>
            <a:ext cx="5271611" cy="308610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一、地理学与人文地理学</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二、人文地理学的研究对象</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三、人文地理学的学科特性</a:t>
            </a:r>
            <a:endParaRPr lang="zh-CN" altLang="en-US" dirty="0">
              <a:solidFill>
                <a:srgbClr val="FF0000"/>
              </a:solidFill>
              <a:latin typeface="华文行楷" panose="02010800040101010101" pitchFamily="2" charset="-122"/>
              <a:ea typeface="华文行楷" panose="02010800040101010101" pitchFamily="2" charset="-122"/>
            </a:endParaRPr>
          </a:p>
          <a:p>
            <a:pPr>
              <a:buNone/>
            </a:pPr>
            <a:r>
              <a:rPr lang="zh-CN" altLang="en-US" sz="2100" dirty="0">
                <a:ea typeface="楷体_GB2312" pitchFamily="49" charset="-122"/>
              </a:rPr>
              <a:t>     </a:t>
            </a:r>
            <a:endParaRPr lang="zh-CN" altLang="en-US" sz="1500">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一、地理学与人文地理学</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1115060" y="1412240"/>
            <a:ext cx="7339965" cy="3905250"/>
          </a:xfrm>
          <a:prstGeom prst="rect">
            <a:avLst/>
          </a:prstGeom>
          <a:noFill/>
        </p:spPr>
        <p:txBody>
          <a:bodyPr wrap="square" rtlCol="0" anchor="t">
            <a:noAutofit/>
          </a:bodyPr>
          <a:p>
            <a:pPr marL="342900" indent="-342900" fontAlgn="auto">
              <a:lnSpc>
                <a:spcPct val="150000"/>
              </a:lnSpc>
              <a:buFont typeface="Wingdings" panose="05000000000000000000" charset="0"/>
              <a:buChar char="Ø"/>
            </a:pPr>
            <a:r>
              <a:rPr lang="zh-CN" altLang="en-US" sz="2100" b="1" dirty="0">
                <a:ea typeface="楷体_GB2312" pitchFamily="49" charset="-122"/>
                <a:sym typeface="+mn-ea"/>
              </a:rPr>
              <a:t>地理学把地球表面作为人类活动的空间来研究，地球表面是人类生存活动最直接、最重要的场所，人类的生存、生产和生活都离不开地理环境，人与地理环境间的相互关系一直是地理学研究的重要课题。 </a:t>
            </a:r>
            <a:endParaRPr lang="zh-CN" altLang="en-US" sz="2100" b="1" dirty="0">
              <a:ea typeface="楷体_GB2312" pitchFamily="49" charset="-122"/>
              <a:sym typeface="+mn-ea"/>
            </a:endParaRPr>
          </a:p>
          <a:p>
            <a:pPr marL="342900" indent="-342900" fontAlgn="auto">
              <a:lnSpc>
                <a:spcPct val="150000"/>
              </a:lnSpc>
              <a:buFont typeface="Wingdings" panose="05000000000000000000" charset="0"/>
              <a:buChar char="Ø"/>
            </a:pPr>
            <a:r>
              <a:rPr lang="zh-CN" altLang="en-US" sz="2100" b="1" dirty="0">
                <a:ea typeface="楷体_GB2312" pitchFamily="49" charset="-122"/>
                <a:sym typeface="+mn-ea"/>
              </a:rPr>
              <a:t>人文地理学以人文现象为研究主体，侧重于揭示人类活动的空间结构及其地域分布的规律性，人文现象的空间分布及其演变不仅受到自然环境的影响，而且社会、经济、文化和政治等因素也起着十分重要的作用。</a:t>
            </a:r>
            <a:endParaRPr lang="zh-CN" altLang="en-US" sz="2100" b="1" dirty="0">
              <a:ea typeface="楷体_GB2312" pitchFamily="49" charset="-122"/>
              <a:sym typeface="+mn-ea"/>
            </a:endParaRPr>
          </a:p>
          <a:p>
            <a:pPr indent="533400" fontAlgn="auto">
              <a:lnSpc>
                <a:spcPct val="150000"/>
              </a:lnSpc>
              <a:buNone/>
              <a:extLst>
                <a:ext uri="{35155182-B16C-46BC-9424-99874614C6A1}">
                  <wpsdc:indentchars xmlns:wpsdc="http://www.wps.cn/officeDocument/2017/drawingmlCustomData" val="200" checksum="2370871155"/>
                </a:ext>
              </a:extLst>
            </a:pPr>
            <a:endParaRPr lang="zh-CN" altLang="en-US" sz="21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一、地理学与人文地理学</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13315" name="图片 60419" descr="中国沙漠化1"/>
          <p:cNvPicPr>
            <a:picLocks noChangeAspect="1"/>
          </p:cNvPicPr>
          <p:nvPr>
            <p:custDataLst>
              <p:tags r:id="rId3"/>
            </p:custDataLst>
          </p:nvPr>
        </p:nvPicPr>
        <p:blipFill>
          <a:blip r:embed="rId4"/>
          <a:stretch>
            <a:fillRect/>
          </a:stretch>
        </p:blipFill>
        <p:spPr>
          <a:xfrm>
            <a:off x="3131820" y="980440"/>
            <a:ext cx="5220000" cy="5220000"/>
          </a:xfrm>
          <a:prstGeom prst="rect">
            <a:avLst/>
          </a:prstGeom>
          <a:noFill/>
          <a:ln w="9525">
            <a:noFill/>
          </a:ln>
        </p:spPr>
      </p:pic>
      <p:sp>
        <p:nvSpPr>
          <p:cNvPr id="13316" name="矩形 60421"/>
          <p:cNvSpPr/>
          <p:nvPr/>
        </p:nvSpPr>
        <p:spPr>
          <a:xfrm>
            <a:off x="1259205" y="1268730"/>
            <a:ext cx="590550" cy="4860925"/>
          </a:xfrm>
          <a:prstGeom prst="rect">
            <a:avLst/>
          </a:prstGeom>
          <a:noFill/>
          <a:ln w="9525">
            <a:noFill/>
          </a:ln>
        </p:spPr>
        <p:txBody>
          <a:bodyPr anchor="ctr" anchorCtr="0"/>
          <a:p>
            <a:pPr algn="ctr"/>
            <a:r>
              <a:rPr lang="zh-CN" altLang="en-US" sz="4400" b="1" dirty="0">
                <a:latin typeface="Times New Roman" panose="02020603050405020304" pitchFamily="18" charset="0"/>
                <a:ea typeface="华文新魏" panose="02010800040101010101" pitchFamily="2" charset="-122"/>
              </a:rPr>
              <a:t>太空上看地球</a:t>
            </a:r>
            <a:r>
              <a:rPr lang="zh-CN" altLang="en-US" sz="3600" dirty="0">
                <a:latin typeface="Times New Roman" panose="02020603050405020304" pitchFamily="18" charset="0"/>
                <a:ea typeface="宋体" panose="02010600030101010101" pitchFamily="2" charset="-122"/>
              </a:rPr>
              <a:t> </a:t>
            </a:r>
            <a:endParaRPr lang="zh-CN" altLang="en-US" sz="3600" dirty="0">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一、地理学与人文地理学</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3316" name="矩形 60421"/>
          <p:cNvSpPr/>
          <p:nvPr/>
        </p:nvSpPr>
        <p:spPr>
          <a:xfrm>
            <a:off x="971550" y="1268730"/>
            <a:ext cx="590550" cy="4860925"/>
          </a:xfrm>
          <a:prstGeom prst="rect">
            <a:avLst/>
          </a:prstGeom>
          <a:noFill/>
          <a:ln w="9525">
            <a:noFill/>
          </a:ln>
        </p:spPr>
        <p:txBody>
          <a:bodyPr anchor="ctr" anchorCtr="0"/>
          <a:p>
            <a:pPr algn="ctr"/>
            <a:r>
              <a:rPr lang="zh-CN" altLang="en-US" sz="4400" b="1" dirty="0">
                <a:latin typeface="Times New Roman" panose="02020603050405020304" pitchFamily="18" charset="0"/>
                <a:ea typeface="华文新魏" panose="02010800040101010101" pitchFamily="2" charset="-122"/>
              </a:rPr>
              <a:t>黄土高原</a:t>
            </a:r>
            <a:r>
              <a:rPr lang="zh-CN" altLang="en-US" sz="3600" dirty="0">
                <a:latin typeface="Times New Roman" panose="02020603050405020304" pitchFamily="18" charset="0"/>
                <a:ea typeface="宋体" panose="02010600030101010101" pitchFamily="2" charset="-122"/>
              </a:rPr>
              <a:t> </a:t>
            </a:r>
            <a:endParaRPr lang="zh-CN" altLang="en-US" sz="3600" dirty="0">
              <a:latin typeface="Times New Roman" panose="02020603050405020304" pitchFamily="18" charset="0"/>
              <a:ea typeface="宋体" panose="02010600030101010101" pitchFamily="2" charset="-122"/>
            </a:endParaRPr>
          </a:p>
        </p:txBody>
      </p:sp>
      <p:pic>
        <p:nvPicPr>
          <p:cNvPr id="14339" name="图片 1" descr="黄土高原"/>
          <p:cNvPicPr>
            <a:picLocks noChangeAspect="1"/>
          </p:cNvPicPr>
          <p:nvPr/>
        </p:nvPicPr>
        <p:blipFill>
          <a:blip r:embed="rId3"/>
          <a:stretch>
            <a:fillRect/>
          </a:stretch>
        </p:blipFill>
        <p:spPr>
          <a:xfrm>
            <a:off x="1978978" y="857250"/>
            <a:ext cx="6913439" cy="5184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505778" y="1000679"/>
            <a:ext cx="8199755" cy="1969770"/>
            <a:chOff x="721651" y="1666336"/>
            <a:chExt cx="9542690" cy="2292374"/>
          </a:xfrm>
        </p:grpSpPr>
        <p:grpSp>
          <p:nvGrpSpPr>
            <p:cNvPr id="23" name="组合 22"/>
            <p:cNvGrpSpPr/>
            <p:nvPr/>
          </p:nvGrpSpPr>
          <p:grpSpPr>
            <a:xfrm>
              <a:off x="721651" y="1666336"/>
              <a:ext cx="2780852" cy="1004299"/>
              <a:chOff x="817246" y="1780636"/>
              <a:chExt cx="2780852" cy="1004299"/>
            </a:xfrm>
          </p:grpSpPr>
          <p:grpSp>
            <p:nvGrpSpPr>
              <p:cNvPr id="20" name="组合 19"/>
              <p:cNvGrpSpPr/>
              <p:nvPr/>
            </p:nvGrpSpPr>
            <p:grpSpPr>
              <a:xfrm>
                <a:off x="817246" y="1780636"/>
                <a:ext cx="2156906" cy="725685"/>
                <a:chOff x="1229560" y="1828261"/>
                <a:chExt cx="2156906" cy="725685"/>
              </a:xfrm>
            </p:grpSpPr>
            <p:sp>
              <p:nvSpPr>
                <p:cNvPr id="9" name="任意多边形: 形状 8"/>
                <p:cNvSpPr/>
                <p:nvPr/>
              </p:nvSpPr>
              <p:spPr>
                <a:xfrm>
                  <a:off x="1384415" y="1837786"/>
                  <a:ext cx="2002051" cy="716160"/>
                </a:xfrm>
                <a:custGeom>
                  <a:avLst/>
                  <a:gdLst>
                    <a:gd name="connsiteX0" fmla="*/ 0 w 4413518"/>
                    <a:gd name="connsiteY0" fmla="*/ 638307 h 1463282"/>
                    <a:gd name="connsiteX1" fmla="*/ 0 w 4413518"/>
                    <a:gd name="connsiteY1" fmla="*/ 638307 h 1463282"/>
                    <a:gd name="connsiteX2" fmla="*/ 0 w 4413518"/>
                    <a:gd name="connsiteY2" fmla="*/ 638308 h 1463282"/>
                    <a:gd name="connsiteX3" fmla="*/ 638308 w 4413518"/>
                    <a:gd name="connsiteY3" fmla="*/ 0 h 1463282"/>
                    <a:gd name="connsiteX4" fmla="*/ 3775210 w 4413518"/>
                    <a:gd name="connsiteY4" fmla="*/ 0 h 1463282"/>
                    <a:gd name="connsiteX5" fmla="*/ 4413518 w 4413518"/>
                    <a:gd name="connsiteY5" fmla="*/ 638308 h 1463282"/>
                    <a:gd name="connsiteX6" fmla="*/ 4413517 w 4413518"/>
                    <a:gd name="connsiteY6" fmla="*/ 638308 h 1463282"/>
                    <a:gd name="connsiteX7" fmla="*/ 4132093 w 4413518"/>
                    <a:gd name="connsiteY7" fmla="*/ 1167603 h 1463282"/>
                    <a:gd name="connsiteX8" fmla="*/ 4065269 w 4413518"/>
                    <a:gd name="connsiteY8" fmla="*/ 1203874 h 1463282"/>
                    <a:gd name="connsiteX9" fmla="*/ 4119881 w 4413518"/>
                    <a:gd name="connsiteY9" fmla="*/ 1463282 h 1463282"/>
                    <a:gd name="connsiteX10" fmla="*/ 3718143 w 4413518"/>
                    <a:gd name="connsiteY10" fmla="*/ 1276616 h 1463282"/>
                    <a:gd name="connsiteX11" fmla="*/ 638308 w 4413518"/>
                    <a:gd name="connsiteY11" fmla="*/ 1276615 h 1463282"/>
                    <a:gd name="connsiteX12" fmla="*/ 12968 w 4413518"/>
                    <a:gd name="connsiteY12" fmla="*/ 766948 h 1463282"/>
                    <a:gd name="connsiteX13" fmla="*/ 0 w 4413518"/>
                    <a:gd name="connsiteY13" fmla="*/ 638307 h 1463282"/>
                    <a:gd name="connsiteX14" fmla="*/ 12968 w 4413518"/>
                    <a:gd name="connsiteY14" fmla="*/ 509667 h 1463282"/>
                    <a:gd name="connsiteX15" fmla="*/ 638308 w 4413518"/>
                    <a:gd name="connsiteY15" fmla="*/ 0 h 146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3518" h="1463282">
                      <a:moveTo>
                        <a:pt x="0" y="638307"/>
                      </a:moveTo>
                      <a:lnTo>
                        <a:pt x="0" y="638307"/>
                      </a:lnTo>
                      <a:lnTo>
                        <a:pt x="0" y="638308"/>
                      </a:lnTo>
                      <a:close/>
                      <a:moveTo>
                        <a:pt x="638308" y="0"/>
                      </a:moveTo>
                      <a:lnTo>
                        <a:pt x="3775210" y="0"/>
                      </a:lnTo>
                      <a:cubicBezTo>
                        <a:pt x="4127738" y="0"/>
                        <a:pt x="4413518" y="285780"/>
                        <a:pt x="4413518" y="638308"/>
                      </a:cubicBezTo>
                      <a:lnTo>
                        <a:pt x="4413517" y="638308"/>
                      </a:lnTo>
                      <a:cubicBezTo>
                        <a:pt x="4413517" y="858638"/>
                        <a:pt x="4301884" y="1052895"/>
                        <a:pt x="4132093" y="1167603"/>
                      </a:cubicBezTo>
                      <a:lnTo>
                        <a:pt x="4065269" y="1203874"/>
                      </a:lnTo>
                      <a:lnTo>
                        <a:pt x="4119881" y="1463282"/>
                      </a:lnTo>
                      <a:lnTo>
                        <a:pt x="3718143" y="1276616"/>
                      </a:lnTo>
                      <a:lnTo>
                        <a:pt x="638308" y="1276615"/>
                      </a:lnTo>
                      <a:cubicBezTo>
                        <a:pt x="329846" y="1276615"/>
                        <a:pt x="72488" y="1057815"/>
                        <a:pt x="12968" y="766948"/>
                      </a:cubicBezTo>
                      <a:lnTo>
                        <a:pt x="0" y="638307"/>
                      </a:lnTo>
                      <a:lnTo>
                        <a:pt x="12968" y="509667"/>
                      </a:lnTo>
                      <a:cubicBezTo>
                        <a:pt x="72488" y="218800"/>
                        <a:pt x="329846" y="0"/>
                        <a:pt x="638308" y="0"/>
                      </a:cubicBezTo>
                      <a:close/>
                    </a:path>
                  </a:pathLst>
                </a:custGeom>
                <a:solidFill>
                  <a:srgbClr val="12B789"/>
                </a:solidFill>
                <a:ln w="63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ea"/>
                    <a:sym typeface="+mn-lt"/>
                  </a:endParaRPr>
                </a:p>
              </p:txBody>
            </p:sp>
            <p:sp>
              <p:nvSpPr>
                <p:cNvPr id="11" name="椭圆 10"/>
                <p:cNvSpPr/>
                <p:nvPr/>
              </p:nvSpPr>
              <p:spPr>
                <a:xfrm>
                  <a:off x="1229560" y="1828261"/>
                  <a:ext cx="648000" cy="648000"/>
                </a:xfrm>
                <a:prstGeom prst="ellipse">
                  <a:avLst/>
                </a:prstGeom>
                <a:solidFill>
                  <a:srgbClr val="FF9101"/>
                </a:solidFill>
                <a:ln w="571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1200" dirty="0">
                      <a:solidFill>
                        <a:schemeClr val="lt1"/>
                      </a:solidFill>
                      <a:latin typeface="思源宋体 CN Heavy" panose="02020900000000000000" pitchFamily="18" charset="-122"/>
                      <a:ea typeface="思源宋体 CN Heavy" panose="02020900000000000000" pitchFamily="18" charset="-122"/>
                      <a:cs typeface="阿里巴巴普惠体 H" panose="00020600040101010101" pitchFamily="18" charset="-122"/>
                      <a:sym typeface="+mn-lt"/>
                    </a:rPr>
                    <a:t>01</a:t>
                  </a:r>
                  <a:endParaRPr lang="zh-CN" altLang="en-US" sz="1200" dirty="0">
                    <a:solidFill>
                      <a:schemeClr val="lt1"/>
                    </a:solidFill>
                    <a:latin typeface="思源宋体 CN Heavy" panose="02020900000000000000" pitchFamily="18" charset="-122"/>
                    <a:ea typeface="思源宋体 CN Heavy" panose="02020900000000000000" pitchFamily="18" charset="-122"/>
                    <a:cs typeface="阿里巴巴普惠体 H" panose="00020600040101010101" pitchFamily="18" charset="-122"/>
                    <a:sym typeface="+mn-lt"/>
                  </a:endParaRPr>
                </a:p>
              </p:txBody>
            </p:sp>
          </p:grpSp>
          <p:sp>
            <p:nvSpPr>
              <p:cNvPr id="22" name="文本框 21"/>
              <p:cNvSpPr txBox="1"/>
              <p:nvPr/>
            </p:nvSpPr>
            <p:spPr>
              <a:xfrm>
                <a:off x="1465348" y="1904788"/>
                <a:ext cx="2132750" cy="880147"/>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人地关系</a:t>
                </a:r>
                <a:endPar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endParaRPr>
              </a:p>
            </p:txBody>
          </p:sp>
        </p:grpSp>
        <p:sp>
          <p:nvSpPr>
            <p:cNvPr id="25" name="文本框 24"/>
            <p:cNvSpPr txBox="1"/>
            <p:nvPr/>
          </p:nvSpPr>
          <p:spPr>
            <a:xfrm>
              <a:off x="721651" y="2401640"/>
              <a:ext cx="9542690" cy="155707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ea"/>
                  <a:sym typeface="思源黑体 CN Bold" panose="020B0800000000000000" pitchFamily="34" charset="-122"/>
                </a:rPr>
                <a:t>人文地理学研究人文现象空间特征与人类活动赖以生存的地理环境之间的关系，揭示自然环境对人类社会活动、人类活动对地理环境作用的变化和规律，以及探讨如何适应环境和改造环境，以协调人地关系。 </a:t>
              </a:r>
              <a:endParaRPr kumimoji="0" lang="zh-CN" altLang="en-US" sz="1800" b="0" i="0" u="none" strike="noStrike" kern="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ea"/>
                <a:sym typeface="思源黑体 CN Bold" panose="020B0800000000000000" pitchFamily="34" charset="-122"/>
              </a:endParaRPr>
            </a:p>
          </p:txBody>
        </p:sp>
      </p:grpSp>
      <p:grpSp>
        <p:nvGrpSpPr>
          <p:cNvPr id="27" name="组合 26"/>
          <p:cNvGrpSpPr/>
          <p:nvPr/>
        </p:nvGrpSpPr>
        <p:grpSpPr>
          <a:xfrm>
            <a:off x="467043" y="2998691"/>
            <a:ext cx="8298180" cy="1553845"/>
            <a:chOff x="721651" y="1666336"/>
            <a:chExt cx="9657235" cy="1808330"/>
          </a:xfrm>
        </p:grpSpPr>
        <p:grpSp>
          <p:nvGrpSpPr>
            <p:cNvPr id="28" name="组合 27"/>
            <p:cNvGrpSpPr/>
            <p:nvPr/>
          </p:nvGrpSpPr>
          <p:grpSpPr>
            <a:xfrm>
              <a:off x="721651" y="1666336"/>
              <a:ext cx="2363318" cy="725685"/>
              <a:chOff x="817246" y="1780636"/>
              <a:chExt cx="2363318" cy="725685"/>
            </a:xfrm>
          </p:grpSpPr>
          <p:grpSp>
            <p:nvGrpSpPr>
              <p:cNvPr id="30" name="组合 29"/>
              <p:cNvGrpSpPr/>
              <p:nvPr/>
            </p:nvGrpSpPr>
            <p:grpSpPr>
              <a:xfrm>
                <a:off x="817246" y="1780636"/>
                <a:ext cx="2156906" cy="725685"/>
                <a:chOff x="1229560" y="1828261"/>
                <a:chExt cx="2156906" cy="725685"/>
              </a:xfrm>
            </p:grpSpPr>
            <p:sp>
              <p:nvSpPr>
                <p:cNvPr id="32" name="任意多边形: 形状 31"/>
                <p:cNvSpPr/>
                <p:nvPr/>
              </p:nvSpPr>
              <p:spPr>
                <a:xfrm>
                  <a:off x="1384415" y="1837786"/>
                  <a:ext cx="2002051" cy="716160"/>
                </a:xfrm>
                <a:custGeom>
                  <a:avLst/>
                  <a:gdLst>
                    <a:gd name="connsiteX0" fmla="*/ 0 w 4413518"/>
                    <a:gd name="connsiteY0" fmla="*/ 638307 h 1463282"/>
                    <a:gd name="connsiteX1" fmla="*/ 0 w 4413518"/>
                    <a:gd name="connsiteY1" fmla="*/ 638307 h 1463282"/>
                    <a:gd name="connsiteX2" fmla="*/ 0 w 4413518"/>
                    <a:gd name="connsiteY2" fmla="*/ 638308 h 1463282"/>
                    <a:gd name="connsiteX3" fmla="*/ 638308 w 4413518"/>
                    <a:gd name="connsiteY3" fmla="*/ 0 h 1463282"/>
                    <a:gd name="connsiteX4" fmla="*/ 3775210 w 4413518"/>
                    <a:gd name="connsiteY4" fmla="*/ 0 h 1463282"/>
                    <a:gd name="connsiteX5" fmla="*/ 4413518 w 4413518"/>
                    <a:gd name="connsiteY5" fmla="*/ 638308 h 1463282"/>
                    <a:gd name="connsiteX6" fmla="*/ 4413517 w 4413518"/>
                    <a:gd name="connsiteY6" fmla="*/ 638308 h 1463282"/>
                    <a:gd name="connsiteX7" fmla="*/ 4132093 w 4413518"/>
                    <a:gd name="connsiteY7" fmla="*/ 1167603 h 1463282"/>
                    <a:gd name="connsiteX8" fmla="*/ 4065269 w 4413518"/>
                    <a:gd name="connsiteY8" fmla="*/ 1203874 h 1463282"/>
                    <a:gd name="connsiteX9" fmla="*/ 4119881 w 4413518"/>
                    <a:gd name="connsiteY9" fmla="*/ 1463282 h 1463282"/>
                    <a:gd name="connsiteX10" fmla="*/ 3718143 w 4413518"/>
                    <a:gd name="connsiteY10" fmla="*/ 1276616 h 1463282"/>
                    <a:gd name="connsiteX11" fmla="*/ 638308 w 4413518"/>
                    <a:gd name="connsiteY11" fmla="*/ 1276615 h 1463282"/>
                    <a:gd name="connsiteX12" fmla="*/ 12968 w 4413518"/>
                    <a:gd name="connsiteY12" fmla="*/ 766948 h 1463282"/>
                    <a:gd name="connsiteX13" fmla="*/ 0 w 4413518"/>
                    <a:gd name="connsiteY13" fmla="*/ 638307 h 1463282"/>
                    <a:gd name="connsiteX14" fmla="*/ 12968 w 4413518"/>
                    <a:gd name="connsiteY14" fmla="*/ 509667 h 1463282"/>
                    <a:gd name="connsiteX15" fmla="*/ 638308 w 4413518"/>
                    <a:gd name="connsiteY15" fmla="*/ 0 h 146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3518" h="1463282">
                      <a:moveTo>
                        <a:pt x="0" y="638307"/>
                      </a:moveTo>
                      <a:lnTo>
                        <a:pt x="0" y="638307"/>
                      </a:lnTo>
                      <a:lnTo>
                        <a:pt x="0" y="638308"/>
                      </a:lnTo>
                      <a:close/>
                      <a:moveTo>
                        <a:pt x="638308" y="0"/>
                      </a:moveTo>
                      <a:lnTo>
                        <a:pt x="3775210" y="0"/>
                      </a:lnTo>
                      <a:cubicBezTo>
                        <a:pt x="4127738" y="0"/>
                        <a:pt x="4413518" y="285780"/>
                        <a:pt x="4413518" y="638308"/>
                      </a:cubicBezTo>
                      <a:lnTo>
                        <a:pt x="4413517" y="638308"/>
                      </a:lnTo>
                      <a:cubicBezTo>
                        <a:pt x="4413517" y="858638"/>
                        <a:pt x="4301884" y="1052895"/>
                        <a:pt x="4132093" y="1167603"/>
                      </a:cubicBezTo>
                      <a:lnTo>
                        <a:pt x="4065269" y="1203874"/>
                      </a:lnTo>
                      <a:lnTo>
                        <a:pt x="4119881" y="1463282"/>
                      </a:lnTo>
                      <a:lnTo>
                        <a:pt x="3718143" y="1276616"/>
                      </a:lnTo>
                      <a:lnTo>
                        <a:pt x="638308" y="1276615"/>
                      </a:lnTo>
                      <a:cubicBezTo>
                        <a:pt x="329846" y="1276615"/>
                        <a:pt x="72488" y="1057815"/>
                        <a:pt x="12968" y="766948"/>
                      </a:cubicBezTo>
                      <a:lnTo>
                        <a:pt x="0" y="638307"/>
                      </a:lnTo>
                      <a:lnTo>
                        <a:pt x="12968" y="509667"/>
                      </a:lnTo>
                      <a:cubicBezTo>
                        <a:pt x="72488" y="218800"/>
                        <a:pt x="329846" y="0"/>
                        <a:pt x="638308" y="0"/>
                      </a:cubicBezTo>
                      <a:close/>
                    </a:path>
                  </a:pathLst>
                </a:custGeom>
                <a:solidFill>
                  <a:srgbClr val="12B789"/>
                </a:solidFill>
                <a:ln w="63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ea"/>
                    <a:sym typeface="+mn-lt"/>
                  </a:endParaRPr>
                </a:p>
              </p:txBody>
            </p:sp>
            <p:sp>
              <p:nvSpPr>
                <p:cNvPr id="33" name="椭圆 32"/>
                <p:cNvSpPr/>
                <p:nvPr/>
              </p:nvSpPr>
              <p:spPr>
                <a:xfrm>
                  <a:off x="1229560" y="1828261"/>
                  <a:ext cx="648000" cy="648000"/>
                </a:xfrm>
                <a:prstGeom prst="ellipse">
                  <a:avLst/>
                </a:prstGeom>
                <a:solidFill>
                  <a:srgbClr val="FF9101"/>
                </a:solidFill>
                <a:ln w="571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1200" dirty="0">
                      <a:solidFill>
                        <a:schemeClr val="lt1"/>
                      </a:solidFill>
                      <a:latin typeface="思源宋体 CN Heavy" panose="02020900000000000000" pitchFamily="18" charset="-122"/>
                      <a:ea typeface="思源宋体 CN Heavy" panose="02020900000000000000" pitchFamily="18" charset="-122"/>
                      <a:cs typeface="阿里巴巴普惠体 H" panose="00020600040101010101" pitchFamily="18" charset="-122"/>
                      <a:sym typeface="+mn-lt"/>
                    </a:rPr>
                    <a:t>02</a:t>
                  </a:r>
                  <a:endParaRPr lang="zh-CN" altLang="en-US" sz="1200" dirty="0">
                    <a:solidFill>
                      <a:schemeClr val="lt1"/>
                    </a:solidFill>
                    <a:latin typeface="思源宋体 CN Heavy" panose="02020900000000000000" pitchFamily="18" charset="-122"/>
                    <a:ea typeface="思源宋体 CN Heavy" panose="02020900000000000000" pitchFamily="18" charset="-122"/>
                    <a:cs typeface="阿里巴巴普惠体 H" panose="00020600040101010101" pitchFamily="18" charset="-122"/>
                    <a:sym typeface="+mn-lt"/>
                  </a:endParaRPr>
                </a:p>
              </p:txBody>
            </p:sp>
          </p:grpSp>
          <p:sp>
            <p:nvSpPr>
              <p:cNvPr id="31" name="文本框 30"/>
              <p:cNvSpPr txBox="1"/>
              <p:nvPr/>
            </p:nvSpPr>
            <p:spPr>
              <a:xfrm>
                <a:off x="1465348" y="1904788"/>
                <a:ext cx="1715216" cy="46409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区域研究</a:t>
                </a:r>
                <a:endParaRPr kumimoji="0" lang="zh-CN" altLang="en-US" sz="2000" b="1" i="0" u="none" strike="noStrike" kern="0" cap="none" spc="0" normalizeH="0" baseline="0" noProof="0" dirty="0">
                  <a:ln>
                    <a:noFill/>
                  </a:ln>
                  <a:solidFill>
                    <a:schemeClr val="bg1"/>
                  </a:solidFill>
                  <a:effectLst/>
                  <a:uLnTx/>
                  <a:uFillTx/>
                  <a:latin typeface="思源宋体 CN" panose="02020400000000000000" pitchFamily="18" charset="-122"/>
                  <a:ea typeface="思源宋体 CN" panose="02020400000000000000" pitchFamily="18" charset="-122"/>
                  <a:cs typeface="+mn-ea"/>
                  <a:sym typeface="+mn-lt"/>
                </a:endParaRPr>
              </a:p>
            </p:txBody>
          </p:sp>
        </p:grpSp>
        <p:sp>
          <p:nvSpPr>
            <p:cNvPr id="29" name="文本框 28"/>
            <p:cNvSpPr txBox="1"/>
            <p:nvPr/>
          </p:nvSpPr>
          <p:spPr>
            <a:xfrm>
              <a:off x="721651" y="2401640"/>
              <a:ext cx="9657235" cy="107302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ea"/>
                  <a:sym typeface="思源黑体 CN Bold" panose="020B0800000000000000" pitchFamily="34" charset="-122"/>
                </a:rPr>
                <a:t>　</a:t>
              </a:r>
              <a:r>
                <a:rPr kumimoji="0" lang="zh-CN" altLang="en-US" sz="1800" b="0" i="0" u="none" strike="noStrike" kern="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ea"/>
                  <a:sym typeface="思源黑体 CN Bold" panose="020B0800000000000000" pitchFamily="34" charset="-122"/>
                </a:rPr>
                <a:t>作为一门区域科学的地理学的学科，人文地理学是从地域的观点去研究人文现象的区域差异、区域分布、区域特征及其形成过程、发展规律和演变趋向。</a:t>
              </a:r>
              <a:endParaRPr kumimoji="0" lang="zh-CN" altLang="en-US" sz="1800" b="0" i="0" u="none" strike="noStrike" kern="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ea"/>
                <a:sym typeface="思源黑体 CN Bold" panose="020B0800000000000000" pitchFamily="34" charset="-122"/>
              </a:endParaRPr>
            </a:p>
          </p:txBody>
        </p:sp>
      </p:grpSp>
      <p:grpSp>
        <p:nvGrpSpPr>
          <p:cNvPr id="34" name="组合 33"/>
          <p:cNvGrpSpPr/>
          <p:nvPr/>
        </p:nvGrpSpPr>
        <p:grpSpPr>
          <a:xfrm>
            <a:off x="467043" y="4752228"/>
            <a:ext cx="8237855" cy="1969770"/>
            <a:chOff x="721651" y="1666336"/>
            <a:chExt cx="9587030" cy="2292374"/>
          </a:xfrm>
        </p:grpSpPr>
        <p:grpSp>
          <p:nvGrpSpPr>
            <p:cNvPr id="35" name="组合 34"/>
            <p:cNvGrpSpPr/>
            <p:nvPr/>
          </p:nvGrpSpPr>
          <p:grpSpPr>
            <a:xfrm>
              <a:off x="721651" y="1666336"/>
              <a:ext cx="2371447" cy="725685"/>
              <a:chOff x="817246" y="1780636"/>
              <a:chExt cx="2371447" cy="725685"/>
            </a:xfrm>
          </p:grpSpPr>
          <p:grpSp>
            <p:nvGrpSpPr>
              <p:cNvPr id="37" name="组合 36"/>
              <p:cNvGrpSpPr/>
              <p:nvPr/>
            </p:nvGrpSpPr>
            <p:grpSpPr>
              <a:xfrm>
                <a:off x="817246" y="1780636"/>
                <a:ext cx="2156906" cy="725685"/>
                <a:chOff x="1229560" y="1828261"/>
                <a:chExt cx="2156906" cy="725685"/>
              </a:xfrm>
            </p:grpSpPr>
            <p:sp>
              <p:nvSpPr>
                <p:cNvPr id="39" name="任意多边形: 形状 38"/>
                <p:cNvSpPr/>
                <p:nvPr/>
              </p:nvSpPr>
              <p:spPr>
                <a:xfrm>
                  <a:off x="1384415" y="1837786"/>
                  <a:ext cx="2002051" cy="716160"/>
                </a:xfrm>
                <a:custGeom>
                  <a:avLst/>
                  <a:gdLst>
                    <a:gd name="connsiteX0" fmla="*/ 0 w 4413518"/>
                    <a:gd name="connsiteY0" fmla="*/ 638307 h 1463282"/>
                    <a:gd name="connsiteX1" fmla="*/ 0 w 4413518"/>
                    <a:gd name="connsiteY1" fmla="*/ 638307 h 1463282"/>
                    <a:gd name="connsiteX2" fmla="*/ 0 w 4413518"/>
                    <a:gd name="connsiteY2" fmla="*/ 638308 h 1463282"/>
                    <a:gd name="connsiteX3" fmla="*/ 638308 w 4413518"/>
                    <a:gd name="connsiteY3" fmla="*/ 0 h 1463282"/>
                    <a:gd name="connsiteX4" fmla="*/ 3775210 w 4413518"/>
                    <a:gd name="connsiteY4" fmla="*/ 0 h 1463282"/>
                    <a:gd name="connsiteX5" fmla="*/ 4413518 w 4413518"/>
                    <a:gd name="connsiteY5" fmla="*/ 638308 h 1463282"/>
                    <a:gd name="connsiteX6" fmla="*/ 4413517 w 4413518"/>
                    <a:gd name="connsiteY6" fmla="*/ 638308 h 1463282"/>
                    <a:gd name="connsiteX7" fmla="*/ 4132093 w 4413518"/>
                    <a:gd name="connsiteY7" fmla="*/ 1167603 h 1463282"/>
                    <a:gd name="connsiteX8" fmla="*/ 4065269 w 4413518"/>
                    <a:gd name="connsiteY8" fmla="*/ 1203874 h 1463282"/>
                    <a:gd name="connsiteX9" fmla="*/ 4119881 w 4413518"/>
                    <a:gd name="connsiteY9" fmla="*/ 1463282 h 1463282"/>
                    <a:gd name="connsiteX10" fmla="*/ 3718143 w 4413518"/>
                    <a:gd name="connsiteY10" fmla="*/ 1276616 h 1463282"/>
                    <a:gd name="connsiteX11" fmla="*/ 638308 w 4413518"/>
                    <a:gd name="connsiteY11" fmla="*/ 1276615 h 1463282"/>
                    <a:gd name="connsiteX12" fmla="*/ 12968 w 4413518"/>
                    <a:gd name="connsiteY12" fmla="*/ 766948 h 1463282"/>
                    <a:gd name="connsiteX13" fmla="*/ 0 w 4413518"/>
                    <a:gd name="connsiteY13" fmla="*/ 638307 h 1463282"/>
                    <a:gd name="connsiteX14" fmla="*/ 12968 w 4413518"/>
                    <a:gd name="connsiteY14" fmla="*/ 509667 h 1463282"/>
                    <a:gd name="connsiteX15" fmla="*/ 638308 w 4413518"/>
                    <a:gd name="connsiteY15" fmla="*/ 0 h 146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3518" h="1463282">
                      <a:moveTo>
                        <a:pt x="0" y="638307"/>
                      </a:moveTo>
                      <a:lnTo>
                        <a:pt x="0" y="638307"/>
                      </a:lnTo>
                      <a:lnTo>
                        <a:pt x="0" y="638308"/>
                      </a:lnTo>
                      <a:close/>
                      <a:moveTo>
                        <a:pt x="638308" y="0"/>
                      </a:moveTo>
                      <a:lnTo>
                        <a:pt x="3775210" y="0"/>
                      </a:lnTo>
                      <a:cubicBezTo>
                        <a:pt x="4127738" y="0"/>
                        <a:pt x="4413518" y="285780"/>
                        <a:pt x="4413518" y="638308"/>
                      </a:cubicBezTo>
                      <a:lnTo>
                        <a:pt x="4413517" y="638308"/>
                      </a:lnTo>
                      <a:cubicBezTo>
                        <a:pt x="4413517" y="858638"/>
                        <a:pt x="4301884" y="1052895"/>
                        <a:pt x="4132093" y="1167603"/>
                      </a:cubicBezTo>
                      <a:lnTo>
                        <a:pt x="4065269" y="1203874"/>
                      </a:lnTo>
                      <a:lnTo>
                        <a:pt x="4119881" y="1463282"/>
                      </a:lnTo>
                      <a:lnTo>
                        <a:pt x="3718143" y="1276616"/>
                      </a:lnTo>
                      <a:lnTo>
                        <a:pt x="638308" y="1276615"/>
                      </a:lnTo>
                      <a:cubicBezTo>
                        <a:pt x="329846" y="1276615"/>
                        <a:pt x="72488" y="1057815"/>
                        <a:pt x="12968" y="766948"/>
                      </a:cubicBezTo>
                      <a:lnTo>
                        <a:pt x="0" y="638307"/>
                      </a:lnTo>
                      <a:lnTo>
                        <a:pt x="12968" y="509667"/>
                      </a:lnTo>
                      <a:cubicBezTo>
                        <a:pt x="72488" y="218800"/>
                        <a:pt x="329846" y="0"/>
                        <a:pt x="638308" y="0"/>
                      </a:cubicBezTo>
                      <a:close/>
                    </a:path>
                  </a:pathLst>
                </a:custGeom>
                <a:solidFill>
                  <a:srgbClr val="12B789"/>
                </a:solidFill>
                <a:ln w="63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ea"/>
                    <a:sym typeface="+mn-lt"/>
                  </a:endParaRPr>
                </a:p>
              </p:txBody>
            </p:sp>
            <p:sp>
              <p:nvSpPr>
                <p:cNvPr id="40" name="椭圆 39"/>
                <p:cNvSpPr/>
                <p:nvPr/>
              </p:nvSpPr>
              <p:spPr>
                <a:xfrm>
                  <a:off x="1229560" y="1828261"/>
                  <a:ext cx="648000" cy="648000"/>
                </a:xfrm>
                <a:prstGeom prst="ellipse">
                  <a:avLst/>
                </a:prstGeom>
                <a:solidFill>
                  <a:srgbClr val="FF9101"/>
                </a:solidFill>
                <a:ln w="571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1200" dirty="0">
                      <a:solidFill>
                        <a:schemeClr val="lt1"/>
                      </a:solidFill>
                      <a:latin typeface="思源宋体 CN Heavy" panose="02020900000000000000" pitchFamily="18" charset="-122"/>
                      <a:ea typeface="思源宋体 CN Heavy" panose="02020900000000000000" pitchFamily="18" charset="-122"/>
                      <a:cs typeface="阿里巴巴普惠体 H" panose="00020600040101010101" pitchFamily="18" charset="-122"/>
                      <a:sym typeface="+mn-lt"/>
                    </a:rPr>
                    <a:t>03</a:t>
                  </a:r>
                  <a:endParaRPr lang="zh-CN" altLang="en-US" sz="1200" dirty="0">
                    <a:solidFill>
                      <a:schemeClr val="lt1"/>
                    </a:solidFill>
                    <a:latin typeface="思源宋体 CN Heavy" panose="02020900000000000000" pitchFamily="18" charset="-122"/>
                    <a:ea typeface="思源宋体 CN Heavy" panose="02020900000000000000" pitchFamily="18" charset="-122"/>
                    <a:cs typeface="阿里巴巴普惠体 H" panose="00020600040101010101" pitchFamily="18" charset="-122"/>
                    <a:sym typeface="+mn-lt"/>
                  </a:endParaRPr>
                </a:p>
              </p:txBody>
            </p:sp>
          </p:grpSp>
          <p:sp>
            <p:nvSpPr>
              <p:cNvPr id="38" name="文本框 37"/>
              <p:cNvSpPr txBox="1"/>
              <p:nvPr/>
            </p:nvSpPr>
            <p:spPr>
              <a:xfrm>
                <a:off x="1465348" y="1904788"/>
                <a:ext cx="1723345" cy="46409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空间</a:t>
                </a: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分析</a:t>
                </a:r>
                <a:endPar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endParaRPr>
              </a:p>
            </p:txBody>
          </p:sp>
        </p:grpSp>
        <p:sp>
          <p:nvSpPr>
            <p:cNvPr id="36" name="文本框 35"/>
            <p:cNvSpPr txBox="1"/>
            <p:nvPr/>
          </p:nvSpPr>
          <p:spPr>
            <a:xfrm>
              <a:off x="721651" y="2401640"/>
              <a:ext cx="9587030" cy="1557070"/>
            </a:xfrm>
            <a:prstGeom prst="rect">
              <a:avLst/>
            </a:prstGeom>
            <a:noFill/>
          </p:spPr>
          <p:txBody>
            <a:bodyPr wrap="square">
              <a:spAutoFit/>
            </a:bodyPr>
            <a:lstStyle/>
            <a:p>
              <a:pPr marL="0" marR="0" lvl="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ea"/>
                  <a:sym typeface="思源黑体 CN Bold" panose="020B0800000000000000" pitchFamily="34" charset="-122"/>
                </a:rPr>
                <a:t>　人文地理学关注地球表面自然现象和人文现象的区位和空间变化，强调地方和空间对过程与现象的重要性，着重说明在什么地方有什么样的人文活动和人文特性，探讨其形成过程，揭示与地理环境的相互关系，并预测其发展变化趋向。</a:t>
              </a:r>
              <a:endParaRPr kumimoji="0" lang="zh-CN" altLang="en-US" sz="1800" b="0" i="0" u="none" strike="noStrike" kern="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ea"/>
                <a:sym typeface="思源黑体 CN Bold" panose="020B0800000000000000" pitchFamily="34" charset="-122"/>
              </a:endParaRPr>
            </a:p>
          </p:txBody>
        </p:sp>
      </p:grpSp>
      <p:sp>
        <p:nvSpPr>
          <p:cNvPr id="8" name="文本框 7"/>
          <p:cNvSpPr txBox="1"/>
          <p:nvPr/>
        </p:nvSpPr>
        <p:spPr>
          <a:xfrm>
            <a:off x="251460" y="188595"/>
            <a:ext cx="6783070"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二、人文地理学的研究对象</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500" fill="hold"/>
                                        <p:tgtEl>
                                          <p:spTgt spid="26"/>
                                        </p:tgtEl>
                                        <p:attrNameLst>
                                          <p:attrName>ppt_x</p:attrName>
                                        </p:attrNameLst>
                                      </p:cBhvr>
                                      <p:tavLst>
                                        <p:tav tm="0">
                                          <p:val>
                                            <p:strVal val="#ppt_x"/>
                                          </p:val>
                                        </p:tav>
                                        <p:tav tm="100000">
                                          <p:val>
                                            <p:strVal val="#ppt_x"/>
                                          </p:val>
                                        </p:tav>
                                      </p:tavLst>
                                    </p:anim>
                                    <p:anim calcmode="lin" valueType="num">
                                      <p:cBhvr additive="base">
                                        <p:cTn id="8" dur="150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4" decel="10000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1500" fill="hold"/>
                                        <p:tgtEl>
                                          <p:spTgt spid="27"/>
                                        </p:tgtEl>
                                        <p:attrNameLst>
                                          <p:attrName>ppt_x</p:attrName>
                                        </p:attrNameLst>
                                      </p:cBhvr>
                                      <p:tavLst>
                                        <p:tav tm="0">
                                          <p:val>
                                            <p:strVal val="#ppt_x"/>
                                          </p:val>
                                        </p:tav>
                                        <p:tav tm="100000">
                                          <p:val>
                                            <p:strVal val="#ppt_x"/>
                                          </p:val>
                                        </p:tav>
                                      </p:tavLst>
                                    </p:anim>
                                    <p:anim calcmode="lin" valueType="num">
                                      <p:cBhvr additive="base">
                                        <p:cTn id="13" dur="1500" fill="hold"/>
                                        <p:tgtEl>
                                          <p:spTgt spid="27"/>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2" presetClass="entr" presetSubtype="4" decel="10000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1500" fill="hold"/>
                                        <p:tgtEl>
                                          <p:spTgt spid="34"/>
                                        </p:tgtEl>
                                        <p:attrNameLst>
                                          <p:attrName>ppt_x</p:attrName>
                                        </p:attrNameLst>
                                      </p:cBhvr>
                                      <p:tavLst>
                                        <p:tav tm="0">
                                          <p:val>
                                            <p:strVal val="#ppt_x"/>
                                          </p:val>
                                        </p:tav>
                                        <p:tav tm="100000">
                                          <p:val>
                                            <p:strVal val="#ppt_x"/>
                                          </p:val>
                                        </p:tav>
                                      </p:tavLst>
                                    </p:anim>
                                    <p:anim calcmode="lin" valueType="num">
                                      <p:cBhvr additive="base">
                                        <p:cTn id="18" dur="1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505778" y="858439"/>
            <a:ext cx="8436610" cy="2168525"/>
            <a:chOff x="721651" y="1666336"/>
            <a:chExt cx="9818337" cy="2523681"/>
          </a:xfrm>
        </p:grpSpPr>
        <p:grpSp>
          <p:nvGrpSpPr>
            <p:cNvPr id="23" name="组合 22"/>
            <p:cNvGrpSpPr/>
            <p:nvPr/>
          </p:nvGrpSpPr>
          <p:grpSpPr>
            <a:xfrm>
              <a:off x="721651" y="1666336"/>
              <a:ext cx="2780852" cy="1004299"/>
              <a:chOff x="817246" y="1780636"/>
              <a:chExt cx="2780852" cy="1004299"/>
            </a:xfrm>
          </p:grpSpPr>
          <p:grpSp>
            <p:nvGrpSpPr>
              <p:cNvPr id="20" name="组合 19"/>
              <p:cNvGrpSpPr/>
              <p:nvPr/>
            </p:nvGrpSpPr>
            <p:grpSpPr>
              <a:xfrm>
                <a:off x="817246" y="1780636"/>
                <a:ext cx="2156906" cy="725685"/>
                <a:chOff x="1229560" y="1828261"/>
                <a:chExt cx="2156906" cy="725685"/>
              </a:xfrm>
            </p:grpSpPr>
            <p:sp>
              <p:nvSpPr>
                <p:cNvPr id="9" name="任意多边形: 形状 8"/>
                <p:cNvSpPr/>
                <p:nvPr/>
              </p:nvSpPr>
              <p:spPr>
                <a:xfrm>
                  <a:off x="1384415" y="1837786"/>
                  <a:ext cx="2002051" cy="716160"/>
                </a:xfrm>
                <a:custGeom>
                  <a:avLst/>
                  <a:gdLst>
                    <a:gd name="connsiteX0" fmla="*/ 0 w 4413518"/>
                    <a:gd name="connsiteY0" fmla="*/ 638307 h 1463282"/>
                    <a:gd name="connsiteX1" fmla="*/ 0 w 4413518"/>
                    <a:gd name="connsiteY1" fmla="*/ 638307 h 1463282"/>
                    <a:gd name="connsiteX2" fmla="*/ 0 w 4413518"/>
                    <a:gd name="connsiteY2" fmla="*/ 638308 h 1463282"/>
                    <a:gd name="connsiteX3" fmla="*/ 638308 w 4413518"/>
                    <a:gd name="connsiteY3" fmla="*/ 0 h 1463282"/>
                    <a:gd name="connsiteX4" fmla="*/ 3775210 w 4413518"/>
                    <a:gd name="connsiteY4" fmla="*/ 0 h 1463282"/>
                    <a:gd name="connsiteX5" fmla="*/ 4413518 w 4413518"/>
                    <a:gd name="connsiteY5" fmla="*/ 638308 h 1463282"/>
                    <a:gd name="connsiteX6" fmla="*/ 4413517 w 4413518"/>
                    <a:gd name="connsiteY6" fmla="*/ 638308 h 1463282"/>
                    <a:gd name="connsiteX7" fmla="*/ 4132093 w 4413518"/>
                    <a:gd name="connsiteY7" fmla="*/ 1167603 h 1463282"/>
                    <a:gd name="connsiteX8" fmla="*/ 4065269 w 4413518"/>
                    <a:gd name="connsiteY8" fmla="*/ 1203874 h 1463282"/>
                    <a:gd name="connsiteX9" fmla="*/ 4119881 w 4413518"/>
                    <a:gd name="connsiteY9" fmla="*/ 1463282 h 1463282"/>
                    <a:gd name="connsiteX10" fmla="*/ 3718143 w 4413518"/>
                    <a:gd name="connsiteY10" fmla="*/ 1276616 h 1463282"/>
                    <a:gd name="connsiteX11" fmla="*/ 638308 w 4413518"/>
                    <a:gd name="connsiteY11" fmla="*/ 1276615 h 1463282"/>
                    <a:gd name="connsiteX12" fmla="*/ 12968 w 4413518"/>
                    <a:gd name="connsiteY12" fmla="*/ 766948 h 1463282"/>
                    <a:gd name="connsiteX13" fmla="*/ 0 w 4413518"/>
                    <a:gd name="connsiteY13" fmla="*/ 638307 h 1463282"/>
                    <a:gd name="connsiteX14" fmla="*/ 12968 w 4413518"/>
                    <a:gd name="connsiteY14" fmla="*/ 509667 h 1463282"/>
                    <a:gd name="connsiteX15" fmla="*/ 638308 w 4413518"/>
                    <a:gd name="connsiteY15" fmla="*/ 0 h 146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3518" h="1463282">
                      <a:moveTo>
                        <a:pt x="0" y="638307"/>
                      </a:moveTo>
                      <a:lnTo>
                        <a:pt x="0" y="638307"/>
                      </a:lnTo>
                      <a:lnTo>
                        <a:pt x="0" y="638308"/>
                      </a:lnTo>
                      <a:close/>
                      <a:moveTo>
                        <a:pt x="638308" y="0"/>
                      </a:moveTo>
                      <a:lnTo>
                        <a:pt x="3775210" y="0"/>
                      </a:lnTo>
                      <a:cubicBezTo>
                        <a:pt x="4127738" y="0"/>
                        <a:pt x="4413518" y="285780"/>
                        <a:pt x="4413518" y="638308"/>
                      </a:cubicBezTo>
                      <a:lnTo>
                        <a:pt x="4413517" y="638308"/>
                      </a:lnTo>
                      <a:cubicBezTo>
                        <a:pt x="4413517" y="858638"/>
                        <a:pt x="4301884" y="1052895"/>
                        <a:pt x="4132093" y="1167603"/>
                      </a:cubicBezTo>
                      <a:lnTo>
                        <a:pt x="4065269" y="1203874"/>
                      </a:lnTo>
                      <a:lnTo>
                        <a:pt x="4119881" y="1463282"/>
                      </a:lnTo>
                      <a:lnTo>
                        <a:pt x="3718143" y="1276616"/>
                      </a:lnTo>
                      <a:lnTo>
                        <a:pt x="638308" y="1276615"/>
                      </a:lnTo>
                      <a:cubicBezTo>
                        <a:pt x="329846" y="1276615"/>
                        <a:pt x="72488" y="1057815"/>
                        <a:pt x="12968" y="766948"/>
                      </a:cubicBezTo>
                      <a:lnTo>
                        <a:pt x="0" y="638307"/>
                      </a:lnTo>
                      <a:lnTo>
                        <a:pt x="12968" y="509667"/>
                      </a:lnTo>
                      <a:cubicBezTo>
                        <a:pt x="72488" y="218800"/>
                        <a:pt x="329846" y="0"/>
                        <a:pt x="638308" y="0"/>
                      </a:cubicBezTo>
                      <a:close/>
                    </a:path>
                  </a:pathLst>
                </a:custGeom>
                <a:solidFill>
                  <a:srgbClr val="12B789"/>
                </a:solidFill>
                <a:ln w="63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ea"/>
                    <a:sym typeface="+mn-lt"/>
                  </a:endParaRPr>
                </a:p>
              </p:txBody>
            </p:sp>
            <p:sp>
              <p:nvSpPr>
                <p:cNvPr id="11" name="椭圆 10"/>
                <p:cNvSpPr/>
                <p:nvPr/>
              </p:nvSpPr>
              <p:spPr>
                <a:xfrm>
                  <a:off x="1229560" y="1828261"/>
                  <a:ext cx="648000" cy="648000"/>
                </a:xfrm>
                <a:prstGeom prst="ellipse">
                  <a:avLst/>
                </a:prstGeom>
                <a:solidFill>
                  <a:srgbClr val="FF9101"/>
                </a:solidFill>
                <a:ln w="571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1200" dirty="0">
                      <a:solidFill>
                        <a:schemeClr val="lt1"/>
                      </a:solidFill>
                      <a:latin typeface="思源宋体 CN Heavy" panose="02020900000000000000" pitchFamily="18" charset="-122"/>
                      <a:ea typeface="思源宋体 CN Heavy" panose="02020900000000000000" pitchFamily="18" charset="-122"/>
                      <a:cs typeface="阿里巴巴普惠体 H" panose="00020600040101010101" pitchFamily="18" charset="-122"/>
                      <a:sym typeface="+mn-lt"/>
                    </a:rPr>
                    <a:t>01</a:t>
                  </a:r>
                  <a:endParaRPr lang="zh-CN" altLang="en-US" sz="1200" dirty="0">
                    <a:solidFill>
                      <a:schemeClr val="lt1"/>
                    </a:solidFill>
                    <a:latin typeface="思源宋体 CN Heavy" panose="02020900000000000000" pitchFamily="18" charset="-122"/>
                    <a:ea typeface="思源宋体 CN Heavy" panose="02020900000000000000" pitchFamily="18" charset="-122"/>
                    <a:cs typeface="阿里巴巴普惠体 H" panose="00020600040101010101" pitchFamily="18" charset="-122"/>
                    <a:sym typeface="+mn-lt"/>
                  </a:endParaRPr>
                </a:p>
              </p:txBody>
            </p:sp>
          </p:grpSp>
          <p:sp>
            <p:nvSpPr>
              <p:cNvPr id="22" name="文本框 21"/>
              <p:cNvSpPr txBox="1"/>
              <p:nvPr/>
            </p:nvSpPr>
            <p:spPr>
              <a:xfrm>
                <a:off x="1465348" y="1904788"/>
                <a:ext cx="2132750" cy="880147"/>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社会</a:t>
                </a: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性</a:t>
                </a:r>
                <a:endPar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endParaRPr>
              </a:p>
            </p:txBody>
          </p:sp>
        </p:grpSp>
        <p:sp>
          <p:nvSpPr>
            <p:cNvPr id="25" name="文本框 24"/>
            <p:cNvSpPr txBox="1"/>
            <p:nvPr/>
          </p:nvSpPr>
          <p:spPr>
            <a:xfrm>
              <a:off x="760079" y="2310743"/>
              <a:ext cx="9779909" cy="187927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ea"/>
                  <a:sym typeface="思源黑体 CN Bold" panose="020B0800000000000000" pitchFamily="34" charset="-122"/>
                </a:rPr>
                <a:t>研究社会现象的地域结构是人文地理学的具体研究领域，不同地域人文现象分布的发展和变化，虽然受自然环境、技术条件因素的影响，但是主要还是受制于社会、经济、文化、政治等人文因素，其中社会生产方式和社会经济制度是最基本的因素。 人文地理学的社会性还突出地反映在其历史性上。</a:t>
              </a:r>
              <a:r>
                <a:rPr kumimoji="0" lang="zh-CN" altLang="en-US" sz="1800" b="0" i="0" u="none" strike="noStrike" kern="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ea"/>
                  <a:sym typeface="思源黑体 CN Bold" panose="020B0800000000000000" pitchFamily="34" charset="-122"/>
                </a:rPr>
                <a:t> </a:t>
              </a:r>
              <a:endParaRPr kumimoji="0" lang="zh-CN" altLang="en-US" sz="1800" b="0" i="0" u="none" strike="noStrike" kern="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ea"/>
                <a:sym typeface="思源黑体 CN Bold" panose="020B0800000000000000" pitchFamily="34" charset="-122"/>
              </a:endParaRPr>
            </a:p>
          </p:txBody>
        </p:sp>
      </p:grpSp>
      <p:grpSp>
        <p:nvGrpSpPr>
          <p:cNvPr id="27" name="组合 26"/>
          <p:cNvGrpSpPr/>
          <p:nvPr/>
        </p:nvGrpSpPr>
        <p:grpSpPr>
          <a:xfrm>
            <a:off x="467043" y="3076796"/>
            <a:ext cx="8462645" cy="1686560"/>
            <a:chOff x="721651" y="1666336"/>
            <a:chExt cx="9848636" cy="1962781"/>
          </a:xfrm>
        </p:grpSpPr>
        <p:grpSp>
          <p:nvGrpSpPr>
            <p:cNvPr id="28" name="组合 27"/>
            <p:cNvGrpSpPr/>
            <p:nvPr/>
          </p:nvGrpSpPr>
          <p:grpSpPr>
            <a:xfrm>
              <a:off x="721651" y="1666336"/>
              <a:ext cx="2363318" cy="725685"/>
              <a:chOff x="817246" y="1780636"/>
              <a:chExt cx="2363318" cy="725685"/>
            </a:xfrm>
          </p:grpSpPr>
          <p:grpSp>
            <p:nvGrpSpPr>
              <p:cNvPr id="30" name="组合 29"/>
              <p:cNvGrpSpPr/>
              <p:nvPr/>
            </p:nvGrpSpPr>
            <p:grpSpPr>
              <a:xfrm>
                <a:off x="817246" y="1780636"/>
                <a:ext cx="2156906" cy="725685"/>
                <a:chOff x="1229560" y="1828261"/>
                <a:chExt cx="2156906" cy="725685"/>
              </a:xfrm>
            </p:grpSpPr>
            <p:sp>
              <p:nvSpPr>
                <p:cNvPr id="32" name="任意多边形: 形状 31"/>
                <p:cNvSpPr/>
                <p:nvPr/>
              </p:nvSpPr>
              <p:spPr>
                <a:xfrm>
                  <a:off x="1384415" y="1837786"/>
                  <a:ext cx="2002051" cy="716160"/>
                </a:xfrm>
                <a:custGeom>
                  <a:avLst/>
                  <a:gdLst>
                    <a:gd name="connsiteX0" fmla="*/ 0 w 4413518"/>
                    <a:gd name="connsiteY0" fmla="*/ 638307 h 1463282"/>
                    <a:gd name="connsiteX1" fmla="*/ 0 w 4413518"/>
                    <a:gd name="connsiteY1" fmla="*/ 638307 h 1463282"/>
                    <a:gd name="connsiteX2" fmla="*/ 0 w 4413518"/>
                    <a:gd name="connsiteY2" fmla="*/ 638308 h 1463282"/>
                    <a:gd name="connsiteX3" fmla="*/ 638308 w 4413518"/>
                    <a:gd name="connsiteY3" fmla="*/ 0 h 1463282"/>
                    <a:gd name="connsiteX4" fmla="*/ 3775210 w 4413518"/>
                    <a:gd name="connsiteY4" fmla="*/ 0 h 1463282"/>
                    <a:gd name="connsiteX5" fmla="*/ 4413518 w 4413518"/>
                    <a:gd name="connsiteY5" fmla="*/ 638308 h 1463282"/>
                    <a:gd name="connsiteX6" fmla="*/ 4413517 w 4413518"/>
                    <a:gd name="connsiteY6" fmla="*/ 638308 h 1463282"/>
                    <a:gd name="connsiteX7" fmla="*/ 4132093 w 4413518"/>
                    <a:gd name="connsiteY7" fmla="*/ 1167603 h 1463282"/>
                    <a:gd name="connsiteX8" fmla="*/ 4065269 w 4413518"/>
                    <a:gd name="connsiteY8" fmla="*/ 1203874 h 1463282"/>
                    <a:gd name="connsiteX9" fmla="*/ 4119881 w 4413518"/>
                    <a:gd name="connsiteY9" fmla="*/ 1463282 h 1463282"/>
                    <a:gd name="connsiteX10" fmla="*/ 3718143 w 4413518"/>
                    <a:gd name="connsiteY10" fmla="*/ 1276616 h 1463282"/>
                    <a:gd name="connsiteX11" fmla="*/ 638308 w 4413518"/>
                    <a:gd name="connsiteY11" fmla="*/ 1276615 h 1463282"/>
                    <a:gd name="connsiteX12" fmla="*/ 12968 w 4413518"/>
                    <a:gd name="connsiteY12" fmla="*/ 766948 h 1463282"/>
                    <a:gd name="connsiteX13" fmla="*/ 0 w 4413518"/>
                    <a:gd name="connsiteY13" fmla="*/ 638307 h 1463282"/>
                    <a:gd name="connsiteX14" fmla="*/ 12968 w 4413518"/>
                    <a:gd name="connsiteY14" fmla="*/ 509667 h 1463282"/>
                    <a:gd name="connsiteX15" fmla="*/ 638308 w 4413518"/>
                    <a:gd name="connsiteY15" fmla="*/ 0 h 146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3518" h="1463282">
                      <a:moveTo>
                        <a:pt x="0" y="638307"/>
                      </a:moveTo>
                      <a:lnTo>
                        <a:pt x="0" y="638307"/>
                      </a:lnTo>
                      <a:lnTo>
                        <a:pt x="0" y="638308"/>
                      </a:lnTo>
                      <a:close/>
                      <a:moveTo>
                        <a:pt x="638308" y="0"/>
                      </a:moveTo>
                      <a:lnTo>
                        <a:pt x="3775210" y="0"/>
                      </a:lnTo>
                      <a:cubicBezTo>
                        <a:pt x="4127738" y="0"/>
                        <a:pt x="4413518" y="285780"/>
                        <a:pt x="4413518" y="638308"/>
                      </a:cubicBezTo>
                      <a:lnTo>
                        <a:pt x="4413517" y="638308"/>
                      </a:lnTo>
                      <a:cubicBezTo>
                        <a:pt x="4413517" y="858638"/>
                        <a:pt x="4301884" y="1052895"/>
                        <a:pt x="4132093" y="1167603"/>
                      </a:cubicBezTo>
                      <a:lnTo>
                        <a:pt x="4065269" y="1203874"/>
                      </a:lnTo>
                      <a:lnTo>
                        <a:pt x="4119881" y="1463282"/>
                      </a:lnTo>
                      <a:lnTo>
                        <a:pt x="3718143" y="1276616"/>
                      </a:lnTo>
                      <a:lnTo>
                        <a:pt x="638308" y="1276615"/>
                      </a:lnTo>
                      <a:cubicBezTo>
                        <a:pt x="329846" y="1276615"/>
                        <a:pt x="72488" y="1057815"/>
                        <a:pt x="12968" y="766948"/>
                      </a:cubicBezTo>
                      <a:lnTo>
                        <a:pt x="0" y="638307"/>
                      </a:lnTo>
                      <a:lnTo>
                        <a:pt x="12968" y="509667"/>
                      </a:lnTo>
                      <a:cubicBezTo>
                        <a:pt x="72488" y="218800"/>
                        <a:pt x="329846" y="0"/>
                        <a:pt x="638308" y="0"/>
                      </a:cubicBezTo>
                      <a:close/>
                    </a:path>
                  </a:pathLst>
                </a:custGeom>
                <a:solidFill>
                  <a:srgbClr val="12B789"/>
                </a:solidFill>
                <a:ln w="63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ea"/>
                    <a:sym typeface="+mn-lt"/>
                  </a:endParaRPr>
                </a:p>
              </p:txBody>
            </p:sp>
            <p:sp>
              <p:nvSpPr>
                <p:cNvPr id="33" name="椭圆 32"/>
                <p:cNvSpPr/>
                <p:nvPr/>
              </p:nvSpPr>
              <p:spPr>
                <a:xfrm>
                  <a:off x="1229560" y="1828261"/>
                  <a:ext cx="648000" cy="648000"/>
                </a:xfrm>
                <a:prstGeom prst="ellipse">
                  <a:avLst/>
                </a:prstGeom>
                <a:solidFill>
                  <a:srgbClr val="FF9101"/>
                </a:solidFill>
                <a:ln w="571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1200" dirty="0">
                      <a:solidFill>
                        <a:schemeClr val="lt1"/>
                      </a:solidFill>
                      <a:latin typeface="思源宋体 CN Heavy" panose="02020900000000000000" pitchFamily="18" charset="-122"/>
                      <a:ea typeface="思源宋体 CN Heavy" panose="02020900000000000000" pitchFamily="18" charset="-122"/>
                      <a:cs typeface="阿里巴巴普惠体 H" panose="00020600040101010101" pitchFamily="18" charset="-122"/>
                      <a:sym typeface="+mn-lt"/>
                    </a:rPr>
                    <a:t>02</a:t>
                  </a:r>
                  <a:endParaRPr lang="zh-CN" altLang="en-US" sz="1200" dirty="0">
                    <a:solidFill>
                      <a:schemeClr val="lt1"/>
                    </a:solidFill>
                    <a:latin typeface="思源宋体 CN Heavy" panose="02020900000000000000" pitchFamily="18" charset="-122"/>
                    <a:ea typeface="思源宋体 CN Heavy" panose="02020900000000000000" pitchFamily="18" charset="-122"/>
                    <a:cs typeface="阿里巴巴普惠体 H" panose="00020600040101010101" pitchFamily="18" charset="-122"/>
                    <a:sym typeface="+mn-lt"/>
                  </a:endParaRPr>
                </a:p>
              </p:txBody>
            </p:sp>
          </p:grpSp>
          <p:sp>
            <p:nvSpPr>
              <p:cNvPr id="31" name="文本框 30"/>
              <p:cNvSpPr txBox="1"/>
              <p:nvPr/>
            </p:nvSpPr>
            <p:spPr>
              <a:xfrm>
                <a:off x="1465348" y="1904788"/>
                <a:ext cx="1715216" cy="46409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区域</a:t>
                </a: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性</a:t>
                </a:r>
                <a:endPar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endParaRPr>
              </a:p>
            </p:txBody>
          </p:sp>
        </p:grpSp>
        <p:sp>
          <p:nvSpPr>
            <p:cNvPr id="29" name="文本框 28"/>
            <p:cNvSpPr txBox="1"/>
            <p:nvPr/>
          </p:nvSpPr>
          <p:spPr>
            <a:xfrm>
              <a:off x="766730" y="2233887"/>
              <a:ext cx="9803557" cy="139523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ea"/>
                  <a:sym typeface="思源黑体 CN Bold" panose="020B0800000000000000" pitchFamily="34" charset="-122"/>
                </a:rPr>
                <a:t>研究地理区域就要剖析不同区域内部的结，区域之间的联系以及它们之间发展变化的制约关系。人文现象的地理位置的研究，它的分布范围、界限、类型、规律的研究，区域特征以及条件的研究，区域划分的理论和方法的研究，以及地图的编制等，都是区域性的体现。 </a:t>
              </a:r>
              <a:endParaRPr kumimoji="0" lang="zh-CN" altLang="en-US" sz="1600" b="0" i="0" u="none" strike="noStrike" kern="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ea"/>
                <a:sym typeface="思源黑体 CN Bold" panose="020B0800000000000000" pitchFamily="34" charset="-122"/>
              </a:endParaRPr>
            </a:p>
          </p:txBody>
        </p:sp>
      </p:grpSp>
      <p:grpSp>
        <p:nvGrpSpPr>
          <p:cNvPr id="34" name="组合 33"/>
          <p:cNvGrpSpPr/>
          <p:nvPr/>
        </p:nvGrpSpPr>
        <p:grpSpPr>
          <a:xfrm>
            <a:off x="467043" y="4752228"/>
            <a:ext cx="8540750" cy="2099310"/>
            <a:chOff x="721651" y="1666336"/>
            <a:chExt cx="9939532" cy="2443130"/>
          </a:xfrm>
        </p:grpSpPr>
        <p:grpSp>
          <p:nvGrpSpPr>
            <p:cNvPr id="35" name="组合 34"/>
            <p:cNvGrpSpPr/>
            <p:nvPr/>
          </p:nvGrpSpPr>
          <p:grpSpPr>
            <a:xfrm>
              <a:off x="721651" y="1666336"/>
              <a:ext cx="2371447" cy="725685"/>
              <a:chOff x="817246" y="1780636"/>
              <a:chExt cx="2371447" cy="725685"/>
            </a:xfrm>
          </p:grpSpPr>
          <p:grpSp>
            <p:nvGrpSpPr>
              <p:cNvPr id="37" name="组合 36"/>
              <p:cNvGrpSpPr/>
              <p:nvPr/>
            </p:nvGrpSpPr>
            <p:grpSpPr>
              <a:xfrm>
                <a:off x="817246" y="1780636"/>
                <a:ext cx="2156906" cy="725685"/>
                <a:chOff x="1229560" y="1828261"/>
                <a:chExt cx="2156906" cy="725685"/>
              </a:xfrm>
            </p:grpSpPr>
            <p:sp>
              <p:nvSpPr>
                <p:cNvPr id="39" name="任意多边形: 形状 38"/>
                <p:cNvSpPr/>
                <p:nvPr/>
              </p:nvSpPr>
              <p:spPr>
                <a:xfrm>
                  <a:off x="1384415" y="1837786"/>
                  <a:ext cx="2002051" cy="716160"/>
                </a:xfrm>
                <a:custGeom>
                  <a:avLst/>
                  <a:gdLst>
                    <a:gd name="connsiteX0" fmla="*/ 0 w 4413518"/>
                    <a:gd name="connsiteY0" fmla="*/ 638307 h 1463282"/>
                    <a:gd name="connsiteX1" fmla="*/ 0 w 4413518"/>
                    <a:gd name="connsiteY1" fmla="*/ 638307 h 1463282"/>
                    <a:gd name="connsiteX2" fmla="*/ 0 w 4413518"/>
                    <a:gd name="connsiteY2" fmla="*/ 638308 h 1463282"/>
                    <a:gd name="connsiteX3" fmla="*/ 638308 w 4413518"/>
                    <a:gd name="connsiteY3" fmla="*/ 0 h 1463282"/>
                    <a:gd name="connsiteX4" fmla="*/ 3775210 w 4413518"/>
                    <a:gd name="connsiteY4" fmla="*/ 0 h 1463282"/>
                    <a:gd name="connsiteX5" fmla="*/ 4413518 w 4413518"/>
                    <a:gd name="connsiteY5" fmla="*/ 638308 h 1463282"/>
                    <a:gd name="connsiteX6" fmla="*/ 4413517 w 4413518"/>
                    <a:gd name="connsiteY6" fmla="*/ 638308 h 1463282"/>
                    <a:gd name="connsiteX7" fmla="*/ 4132093 w 4413518"/>
                    <a:gd name="connsiteY7" fmla="*/ 1167603 h 1463282"/>
                    <a:gd name="connsiteX8" fmla="*/ 4065269 w 4413518"/>
                    <a:gd name="connsiteY8" fmla="*/ 1203874 h 1463282"/>
                    <a:gd name="connsiteX9" fmla="*/ 4119881 w 4413518"/>
                    <a:gd name="connsiteY9" fmla="*/ 1463282 h 1463282"/>
                    <a:gd name="connsiteX10" fmla="*/ 3718143 w 4413518"/>
                    <a:gd name="connsiteY10" fmla="*/ 1276616 h 1463282"/>
                    <a:gd name="connsiteX11" fmla="*/ 638308 w 4413518"/>
                    <a:gd name="connsiteY11" fmla="*/ 1276615 h 1463282"/>
                    <a:gd name="connsiteX12" fmla="*/ 12968 w 4413518"/>
                    <a:gd name="connsiteY12" fmla="*/ 766948 h 1463282"/>
                    <a:gd name="connsiteX13" fmla="*/ 0 w 4413518"/>
                    <a:gd name="connsiteY13" fmla="*/ 638307 h 1463282"/>
                    <a:gd name="connsiteX14" fmla="*/ 12968 w 4413518"/>
                    <a:gd name="connsiteY14" fmla="*/ 509667 h 1463282"/>
                    <a:gd name="connsiteX15" fmla="*/ 638308 w 4413518"/>
                    <a:gd name="connsiteY15" fmla="*/ 0 h 146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3518" h="1463282">
                      <a:moveTo>
                        <a:pt x="0" y="638307"/>
                      </a:moveTo>
                      <a:lnTo>
                        <a:pt x="0" y="638307"/>
                      </a:lnTo>
                      <a:lnTo>
                        <a:pt x="0" y="638308"/>
                      </a:lnTo>
                      <a:close/>
                      <a:moveTo>
                        <a:pt x="638308" y="0"/>
                      </a:moveTo>
                      <a:lnTo>
                        <a:pt x="3775210" y="0"/>
                      </a:lnTo>
                      <a:cubicBezTo>
                        <a:pt x="4127738" y="0"/>
                        <a:pt x="4413518" y="285780"/>
                        <a:pt x="4413518" y="638308"/>
                      </a:cubicBezTo>
                      <a:lnTo>
                        <a:pt x="4413517" y="638308"/>
                      </a:lnTo>
                      <a:cubicBezTo>
                        <a:pt x="4413517" y="858638"/>
                        <a:pt x="4301884" y="1052895"/>
                        <a:pt x="4132093" y="1167603"/>
                      </a:cubicBezTo>
                      <a:lnTo>
                        <a:pt x="4065269" y="1203874"/>
                      </a:lnTo>
                      <a:lnTo>
                        <a:pt x="4119881" y="1463282"/>
                      </a:lnTo>
                      <a:lnTo>
                        <a:pt x="3718143" y="1276616"/>
                      </a:lnTo>
                      <a:lnTo>
                        <a:pt x="638308" y="1276615"/>
                      </a:lnTo>
                      <a:cubicBezTo>
                        <a:pt x="329846" y="1276615"/>
                        <a:pt x="72488" y="1057815"/>
                        <a:pt x="12968" y="766948"/>
                      </a:cubicBezTo>
                      <a:lnTo>
                        <a:pt x="0" y="638307"/>
                      </a:lnTo>
                      <a:lnTo>
                        <a:pt x="12968" y="509667"/>
                      </a:lnTo>
                      <a:cubicBezTo>
                        <a:pt x="72488" y="218800"/>
                        <a:pt x="329846" y="0"/>
                        <a:pt x="638308" y="0"/>
                      </a:cubicBezTo>
                      <a:close/>
                    </a:path>
                  </a:pathLst>
                </a:custGeom>
                <a:solidFill>
                  <a:srgbClr val="12B789"/>
                </a:solidFill>
                <a:ln w="63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ea"/>
                    <a:sym typeface="+mn-lt"/>
                  </a:endParaRPr>
                </a:p>
              </p:txBody>
            </p:sp>
            <p:sp>
              <p:nvSpPr>
                <p:cNvPr id="40" name="椭圆 39"/>
                <p:cNvSpPr/>
                <p:nvPr/>
              </p:nvSpPr>
              <p:spPr>
                <a:xfrm>
                  <a:off x="1229560" y="1828261"/>
                  <a:ext cx="648000" cy="648000"/>
                </a:xfrm>
                <a:prstGeom prst="ellipse">
                  <a:avLst/>
                </a:prstGeom>
                <a:solidFill>
                  <a:srgbClr val="FF9101"/>
                </a:solidFill>
                <a:ln w="571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1200" dirty="0">
                      <a:solidFill>
                        <a:schemeClr val="lt1"/>
                      </a:solidFill>
                      <a:latin typeface="思源宋体 CN Heavy" panose="02020900000000000000" pitchFamily="18" charset="-122"/>
                      <a:ea typeface="思源宋体 CN Heavy" panose="02020900000000000000" pitchFamily="18" charset="-122"/>
                      <a:cs typeface="阿里巴巴普惠体 H" panose="00020600040101010101" pitchFamily="18" charset="-122"/>
                      <a:sym typeface="+mn-lt"/>
                    </a:rPr>
                    <a:t>03</a:t>
                  </a:r>
                  <a:endParaRPr lang="zh-CN" altLang="en-US" sz="1200" dirty="0">
                    <a:solidFill>
                      <a:schemeClr val="lt1"/>
                    </a:solidFill>
                    <a:latin typeface="思源宋体 CN Heavy" panose="02020900000000000000" pitchFamily="18" charset="-122"/>
                    <a:ea typeface="思源宋体 CN Heavy" panose="02020900000000000000" pitchFamily="18" charset="-122"/>
                    <a:cs typeface="阿里巴巴普惠体 H" panose="00020600040101010101" pitchFamily="18" charset="-122"/>
                    <a:sym typeface="+mn-lt"/>
                  </a:endParaRPr>
                </a:p>
              </p:txBody>
            </p:sp>
          </p:grpSp>
          <p:sp>
            <p:nvSpPr>
              <p:cNvPr id="38" name="文本框 37"/>
              <p:cNvSpPr txBox="1"/>
              <p:nvPr/>
            </p:nvSpPr>
            <p:spPr>
              <a:xfrm>
                <a:off x="1465348" y="1904788"/>
                <a:ext cx="1723345" cy="46409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空间</a:t>
                </a: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分析</a:t>
                </a:r>
                <a:endPar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endParaRPr>
              </a:p>
            </p:txBody>
          </p:sp>
        </p:grpSp>
        <p:sp>
          <p:nvSpPr>
            <p:cNvPr id="36" name="文本框 35"/>
            <p:cNvSpPr txBox="1"/>
            <p:nvPr/>
          </p:nvSpPr>
          <p:spPr>
            <a:xfrm>
              <a:off x="721651" y="2284139"/>
              <a:ext cx="9939532" cy="1825327"/>
            </a:xfrm>
            <a:prstGeom prst="rect">
              <a:avLst/>
            </a:prstGeom>
            <a:noFill/>
          </p:spPr>
          <p:txBody>
            <a:bodyPr wrap="square">
              <a:spAutoFit/>
            </a:bodyPr>
            <a:lstStyle/>
            <a:p>
              <a:pPr marL="0" marR="0" lvl="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ea"/>
                  <a:sym typeface="思源黑体 CN Bold" panose="020B0800000000000000" pitchFamily="34" charset="-122"/>
                </a:rPr>
                <a:t>综合性的特点来源于地理事物的多样性、整体性。人文地理学是从地域的角度去研究人文现象的。这些人文现象内容繁多，彼此之间以及它们与环境之间有着错综复杂的关联，只有对所有关联因素进行认真细致地综合，从总体特性进行研究，注重各种要素之间的相互影响和相互制约，以及地表综合体的特征和时空变化规律，才能得出正确的结论。</a:t>
              </a:r>
              <a:endParaRPr kumimoji="0" lang="zh-CN" altLang="en-US" sz="1600" b="0" i="0" u="none" strike="noStrike" kern="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mn-ea"/>
                <a:sym typeface="思源黑体 CN Bold" panose="020B0800000000000000" pitchFamily="34" charset="-122"/>
              </a:endParaRPr>
            </a:p>
          </p:txBody>
        </p:sp>
      </p:grpSp>
      <p:sp>
        <p:nvSpPr>
          <p:cNvPr id="8" name="文本框 7"/>
          <p:cNvSpPr txBox="1"/>
          <p:nvPr/>
        </p:nvSpPr>
        <p:spPr>
          <a:xfrm>
            <a:off x="251460" y="188595"/>
            <a:ext cx="6783070"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三、人文地理学的学科特性</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500" fill="hold"/>
                                        <p:tgtEl>
                                          <p:spTgt spid="26"/>
                                        </p:tgtEl>
                                        <p:attrNameLst>
                                          <p:attrName>ppt_x</p:attrName>
                                        </p:attrNameLst>
                                      </p:cBhvr>
                                      <p:tavLst>
                                        <p:tav tm="0">
                                          <p:val>
                                            <p:strVal val="#ppt_x"/>
                                          </p:val>
                                        </p:tav>
                                        <p:tav tm="100000">
                                          <p:val>
                                            <p:strVal val="#ppt_x"/>
                                          </p:val>
                                        </p:tav>
                                      </p:tavLst>
                                    </p:anim>
                                    <p:anim calcmode="lin" valueType="num">
                                      <p:cBhvr additive="base">
                                        <p:cTn id="8" dur="150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4" decel="10000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1500" fill="hold"/>
                                        <p:tgtEl>
                                          <p:spTgt spid="27"/>
                                        </p:tgtEl>
                                        <p:attrNameLst>
                                          <p:attrName>ppt_x</p:attrName>
                                        </p:attrNameLst>
                                      </p:cBhvr>
                                      <p:tavLst>
                                        <p:tav tm="0">
                                          <p:val>
                                            <p:strVal val="#ppt_x"/>
                                          </p:val>
                                        </p:tav>
                                        <p:tav tm="100000">
                                          <p:val>
                                            <p:strVal val="#ppt_x"/>
                                          </p:val>
                                        </p:tav>
                                      </p:tavLst>
                                    </p:anim>
                                    <p:anim calcmode="lin" valueType="num">
                                      <p:cBhvr additive="base">
                                        <p:cTn id="13" dur="1500" fill="hold"/>
                                        <p:tgtEl>
                                          <p:spTgt spid="27"/>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2" presetClass="entr" presetSubtype="4" decel="10000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1500" fill="hold"/>
                                        <p:tgtEl>
                                          <p:spTgt spid="34"/>
                                        </p:tgtEl>
                                        <p:attrNameLst>
                                          <p:attrName>ppt_x</p:attrName>
                                        </p:attrNameLst>
                                      </p:cBhvr>
                                      <p:tavLst>
                                        <p:tav tm="0">
                                          <p:val>
                                            <p:strVal val="#ppt_x"/>
                                          </p:val>
                                        </p:tav>
                                        <p:tav tm="100000">
                                          <p:val>
                                            <p:strVal val="#ppt_x"/>
                                          </p:val>
                                        </p:tav>
                                      </p:tavLst>
                                    </p:anim>
                                    <p:anim calcmode="lin" valueType="num">
                                      <p:cBhvr additive="base">
                                        <p:cTn id="18" dur="1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a:solidFill>
                    <a:srgbClr val="1402BE"/>
                  </a:solidFill>
                  <a:ea typeface="隶书" panose="02010509060101010101" pitchFamily="49" charset="-122"/>
                  <a:sym typeface="+mn-ea"/>
                </a:rPr>
                <a:t>第二节</a:t>
              </a:r>
              <a:r>
                <a:rPr lang="en-US" altLang="zh-CN" sz="2800" b="1" dirty="0">
                  <a:solidFill>
                    <a:srgbClr val="1402BE"/>
                  </a:solidFill>
                  <a:ea typeface="隶书" panose="02010509060101010101" pitchFamily="49" charset="-122"/>
                  <a:sym typeface="+mn-ea"/>
                </a:rPr>
                <a:t>  </a:t>
              </a:r>
              <a:r>
                <a:rPr lang="zh-CN" altLang="en-US" sz="2800" b="1" dirty="0">
                  <a:solidFill>
                    <a:srgbClr val="1402BE"/>
                  </a:solidFill>
                  <a:ea typeface="隶书" panose="02010509060101010101" pitchFamily="49" charset="-122"/>
                  <a:sym typeface="+mn-ea"/>
                </a:rPr>
                <a:t>西方人文地理学的发展过程</a:t>
              </a:r>
              <a:endParaRPr lang="zh-CN" altLang="en-US" sz="2800" b="1" dirty="0">
                <a:solidFill>
                  <a:srgbClr val="1402BE"/>
                </a:solidFill>
                <a:ea typeface="隶书" panose="02010509060101010101" pitchFamily="49" charset="-122"/>
                <a:sym typeface="+mn-ea"/>
              </a:endParaRPr>
            </a:p>
          </p:txBody>
        </p:sp>
      </p:grpSp>
      <p:sp>
        <p:nvSpPr>
          <p:cNvPr id="11267" name="文本占位符 5122"/>
          <p:cNvSpPr>
            <a:spLocks noGrp="1"/>
          </p:cNvSpPr>
          <p:nvPr/>
        </p:nvSpPr>
        <p:spPr>
          <a:xfrm>
            <a:off x="539115" y="1772285"/>
            <a:ext cx="5271611" cy="308610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一、人文地理学的产生</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二、近代人文地理学的发展</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三、现代人文地理学的发展</a:t>
            </a:r>
            <a:endParaRPr lang="zh-CN" altLang="en-US" dirty="0">
              <a:solidFill>
                <a:srgbClr val="FF0000"/>
              </a:solidFill>
              <a:latin typeface="华文行楷" panose="02010800040101010101" pitchFamily="2" charset="-122"/>
              <a:ea typeface="华文行楷" panose="02010800040101010101" pitchFamily="2" charset="-122"/>
            </a:endParaRPr>
          </a:p>
          <a:p>
            <a:pPr>
              <a:buNone/>
            </a:pPr>
            <a:r>
              <a:rPr lang="zh-CN" altLang="en-US" sz="2100" dirty="0">
                <a:ea typeface="楷体_GB2312" pitchFamily="49" charset="-122"/>
              </a:rPr>
              <a:t>     </a:t>
            </a:r>
            <a:endParaRPr lang="zh-CN" altLang="en-US" sz="1500">
              <a:ea typeface="华文新魏" panose="02010800040101010101" pitchFamily="2" charset="-122"/>
            </a:endParaRPr>
          </a:p>
        </p:txBody>
      </p:sp>
      <p:pic>
        <p:nvPicPr>
          <p:cNvPr id="9" name="图片 8"/>
          <p:cNvPicPr>
            <a:picLocks noChangeAspect="1"/>
          </p:cNvPicPr>
          <p:nvPr>
            <p:custDataLst>
              <p:tags r:id="rId1"/>
            </p:custDataLst>
          </p:nvPr>
        </p:nvPicPr>
        <p:blipFill>
          <a:blip r:embed="rId2"/>
          <a:stretch>
            <a:fillRect/>
          </a:stretch>
        </p:blipFill>
        <p:spPr>
          <a:xfrm>
            <a:off x="5619750" y="1750060"/>
            <a:ext cx="3373120" cy="3539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8100,&quot;width&quot;:14400}"/>
  <p:tag name="KSO_WM_BEAUTIFY_FLAG" val=""/>
</p:tagLst>
</file>

<file path=ppt/tags/tag2.xml><?xml version="1.0" encoding="utf-8"?>
<p:tagLst xmlns:p="http://schemas.openxmlformats.org/presentationml/2006/main">
  <p:tag name="KSO_WM_UNIT_PLACING_PICTURE_USER_VIEWPORT" val="{&quot;height&quot;:8100,&quot;width&quot;:14400}"/>
</p:tagLst>
</file>

<file path=ppt/tags/tag3.xml><?xml version="1.0" encoding="utf-8"?>
<p:tagLst xmlns:p="http://schemas.openxmlformats.org/presentationml/2006/main">
  <p:tag name="KSO_WM_UNIT_PLACING_PICTURE_USER_VIEWPORT" val="{&quot;height&quot;:10180,&quot;width&quot;:10180}"/>
</p:tagLst>
</file>

<file path=ppt/tags/tag4.xml><?xml version="1.0" encoding="utf-8"?>
<p:tagLst xmlns:p="http://schemas.openxmlformats.org/presentationml/2006/main">
  <p:tag name="KSO_WM_UNIT_PLACING_PICTURE_USER_VIEWPORT" val="{&quot;height&quot;:8100,&quot;width&quot;:14400}"/>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UNIT_PLACING_PICTURE_USER_VIEWPORT" val="{&quot;height&quot;:8100,&quot;width&quot;:14400}"/>
  <p:tag name="KSO_WM_BEAUTIFY_FLAG" val=""/>
</p:tagLst>
</file>

<file path=ppt/tags/tag7.xml><?xml version="1.0" encoding="utf-8"?>
<p:tagLst xmlns:p="http://schemas.openxmlformats.org/presentationml/2006/main">
  <p:tag name="KSO_WM_UNIT_PLACING_PICTURE_USER_VIEWPORT" val="{&quot;height&quot;:8100,&quot;width&quot;:14400}"/>
</p:tagLst>
</file>

<file path=ppt/tags/tag8.xml><?xml version="1.0" encoding="utf-8"?>
<p:tagLst xmlns:p="http://schemas.openxmlformats.org/presentationml/2006/main">
  <p:tag name="KSO_WM_UNIT_PLACING_PICTURE_USER_VIEWPORT" val="{&quot;height&quot;:8100,&quot;width&quot;:14400}"/>
</p:tagLst>
</file>

<file path=ppt/tags/tag9.xml><?xml version="1.0" encoding="utf-8"?>
<p:tagLst xmlns:p="http://schemas.openxmlformats.org/presentationml/2006/main">
  <p:tag name="KSO_WPP_MARK_KEY" val="3e7a0aef-7686-407d-902c-943545a28e0a"/>
  <p:tag name="COMMONDATA" val="eyJoZGlkIjoiMWQxMmFkMmM3NjMwYTRiNTUzODcyZGZiOGYzMDBmMDcifQ=="/>
</p:tagLst>
</file>

<file path=ppt/theme/theme1.xml><?xml version="1.0" encoding="utf-8"?>
<a:theme xmlns:a="http://schemas.openxmlformats.org/drawingml/2006/main" name="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DDDDDD"/>
        </a:dk2>
        <a:lt2>
          <a:srgbClr val="969696"/>
        </a:lt2>
        <a:accent1>
          <a:srgbClr val="00E4A8"/>
        </a:accent1>
        <a:accent2>
          <a:srgbClr val="3333CC"/>
        </a:accent2>
        <a:accent3>
          <a:srgbClr val="AAAAAA"/>
        </a:accent3>
        <a:accent4>
          <a:srgbClr val="DCDCDC"/>
        </a:accent4>
        <a:accent5>
          <a:srgbClr val="AAEFD0"/>
        </a:accent5>
        <a:accent6>
          <a:srgbClr val="2D2DB7"/>
        </a:accent6>
        <a:hlink>
          <a:srgbClr val="FF5050"/>
        </a:hlink>
        <a:folHlink>
          <a:srgbClr val="FFCF01"/>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2F2F2"/>
        </a:accent5>
        <a:accent6>
          <a:srgbClr val="727272"/>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CC"/>
        </a:dk2>
        <a:lt2>
          <a:srgbClr val="000094"/>
        </a:lt2>
        <a:accent1>
          <a:srgbClr val="3193FF"/>
        </a:accent1>
        <a:accent2>
          <a:srgbClr val="9900FF"/>
        </a:accent2>
        <a:accent3>
          <a:srgbClr val="AAAAE2"/>
        </a:accent3>
        <a:accent4>
          <a:srgbClr val="DCDCDC"/>
        </a:accent4>
        <a:accent5>
          <a:srgbClr val="ADC8FF"/>
        </a:accent5>
        <a:accent6>
          <a:srgbClr val="8900E5"/>
        </a:accent6>
        <a:hlink>
          <a:srgbClr val="FF3399"/>
        </a:hlink>
        <a:folHlink>
          <a:srgbClr val="FF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CCA"/>
        </a:accent5>
        <a:accent6>
          <a:srgbClr val="4345A2"/>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AAB82"/>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5"/>
        </a:accent5>
        <a:accent6>
          <a:srgbClr val="ACACAC"/>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DDDDDD"/>
        </a:dk2>
        <a:lt2>
          <a:srgbClr val="969696"/>
        </a:lt2>
        <a:accent1>
          <a:srgbClr val="00E4A8"/>
        </a:accent1>
        <a:accent2>
          <a:srgbClr val="3333CC"/>
        </a:accent2>
        <a:accent3>
          <a:srgbClr val="AAAAAA"/>
        </a:accent3>
        <a:accent4>
          <a:srgbClr val="DCDCDC"/>
        </a:accent4>
        <a:accent5>
          <a:srgbClr val="AAEFD0"/>
        </a:accent5>
        <a:accent6>
          <a:srgbClr val="2D2DB7"/>
        </a:accent6>
        <a:hlink>
          <a:srgbClr val="FF5050"/>
        </a:hlink>
        <a:folHlink>
          <a:srgbClr val="FFCF01"/>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2F2F2"/>
        </a:accent5>
        <a:accent6>
          <a:srgbClr val="727272"/>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CC"/>
        </a:dk2>
        <a:lt2>
          <a:srgbClr val="000094"/>
        </a:lt2>
        <a:accent1>
          <a:srgbClr val="3193FF"/>
        </a:accent1>
        <a:accent2>
          <a:srgbClr val="9900FF"/>
        </a:accent2>
        <a:accent3>
          <a:srgbClr val="AAAAE2"/>
        </a:accent3>
        <a:accent4>
          <a:srgbClr val="DCDCDC"/>
        </a:accent4>
        <a:accent5>
          <a:srgbClr val="ADC8FF"/>
        </a:accent5>
        <a:accent6>
          <a:srgbClr val="8900E5"/>
        </a:accent6>
        <a:hlink>
          <a:srgbClr val="FF3399"/>
        </a:hlink>
        <a:folHlink>
          <a:srgbClr val="FF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CCA"/>
        </a:accent5>
        <a:accent6>
          <a:srgbClr val="4345A2"/>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AAB82"/>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5"/>
        </a:accent5>
        <a:accent6>
          <a:srgbClr val="ACACAC"/>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Designs\Artsy.pot</Template>
  <TotalTime>0</TotalTime>
  <Words>2375</Words>
  <Application>WPS 演示</Application>
  <PresentationFormat>在屏幕上显示</PresentationFormat>
  <Paragraphs>155</Paragraphs>
  <Slides>21</Slides>
  <Notes>0</Notes>
  <HiddenSlides>0</HiddenSlides>
  <MMClips>0</MMClips>
  <ScaleCrop>false</ScaleCrop>
  <HeadingPairs>
    <vt:vector size="6" baseType="variant">
      <vt:variant>
        <vt:lpstr>已用的字体</vt:lpstr>
      </vt:variant>
      <vt:variant>
        <vt:i4>21</vt:i4>
      </vt:variant>
      <vt:variant>
        <vt:lpstr>主题</vt:lpstr>
      </vt:variant>
      <vt:variant>
        <vt:i4>3</vt:i4>
      </vt:variant>
      <vt:variant>
        <vt:lpstr>幻灯片标题</vt:lpstr>
      </vt:variant>
      <vt:variant>
        <vt:i4>21</vt:i4>
      </vt:variant>
    </vt:vector>
  </HeadingPairs>
  <TitlesOfParts>
    <vt:vector size="45" baseType="lpstr">
      <vt:lpstr>Arial</vt:lpstr>
      <vt:lpstr>宋体</vt:lpstr>
      <vt:lpstr>Wingdings</vt:lpstr>
      <vt:lpstr>Tahoma</vt:lpstr>
      <vt:lpstr>Times New Roman</vt:lpstr>
      <vt:lpstr>思源宋体 CN</vt:lpstr>
      <vt:lpstr>思源宋体 CN Heavy</vt:lpstr>
      <vt:lpstr>微软雅黑</vt:lpstr>
      <vt:lpstr>华文楷体</vt:lpstr>
      <vt:lpstr>楷体_GB2312</vt:lpstr>
      <vt:lpstr>华文行楷</vt:lpstr>
      <vt:lpstr>隶书</vt:lpstr>
      <vt:lpstr>华文新魏</vt:lpstr>
      <vt:lpstr>Wingdings</vt:lpstr>
      <vt:lpstr>新宋体</vt:lpstr>
      <vt:lpstr>阿里巴巴普惠体 H</vt:lpstr>
      <vt:lpstr>思源黑体 CN Bold</vt:lpstr>
      <vt:lpstr>Arial Unicode MS</vt:lpstr>
      <vt:lpstr>Calibri</vt:lpstr>
      <vt:lpstr>等线</vt:lpstr>
      <vt:lpstr>黑体</vt:lpstr>
      <vt:lpstr>Blends</vt:lpstr>
      <vt:lpstr>Office 主题​​</vt:lpstr>
      <vt:lpstr>4_Blends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人文地理学目录</dc:title>
  <dc:creator>ma</dc:creator>
  <cp:lastModifiedBy>李一诺</cp:lastModifiedBy>
  <cp:revision>237</cp:revision>
  <dcterms:created xsi:type="dcterms:W3CDTF">2002-11-18T07:23:00Z</dcterms:created>
  <dcterms:modified xsi:type="dcterms:W3CDTF">2025-02-17T14:20:46Z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A4DB443AB1DB4FF19BD421EC42107B86</vt:lpwstr>
  </property>
</Properties>
</file>